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Lato Bold Italics" charset="1" panose="020F0502020204030203"/>
      <p:regular r:id="rId38"/>
    </p:embeddedFont>
    <p:embeddedFont>
      <p:font typeface="Lato Bold" charset="1" panose="020F0502020204030203"/>
      <p:regular r:id="rId39"/>
    </p:embeddedFont>
    <p:embeddedFont>
      <p:font typeface="Lato" charset="1" panose="020F0502020204030203"/>
      <p:regular r:id="rId40"/>
    </p:embeddedFont>
    <p:embeddedFont>
      <p:font typeface="Open Sauce Bold" charset="1" panose="00000800000000000000"/>
      <p:regular r:id="rId41"/>
    </p:embeddedFont>
    <p:embeddedFont>
      <p:font typeface="Open Sauce" charset="1" panose="000005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59.png" Type="http://schemas.openxmlformats.org/officeDocument/2006/relationships/image"/><Relationship Id="rId5" Target="../media/image6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377707" y="-1448305"/>
            <a:ext cx="6910293" cy="13183610"/>
            <a:chOff x="0" y="0"/>
            <a:chExt cx="1819995" cy="3472227"/>
          </a:xfrm>
        </p:grpSpPr>
        <p:sp>
          <p:nvSpPr>
            <p:cNvPr name="Freeform 4" id="4"/>
            <p:cNvSpPr/>
            <p:nvPr/>
          </p:nvSpPr>
          <p:spPr>
            <a:xfrm flipH="false" flipV="false" rot="0">
              <a:off x="0" y="0"/>
              <a:ext cx="1819995" cy="3472226"/>
            </a:xfrm>
            <a:custGeom>
              <a:avLst/>
              <a:gdLst/>
              <a:ahLst/>
              <a:cxnLst/>
              <a:rect r="r" b="b" t="t" l="l"/>
              <a:pathLst>
                <a:path h="3472226" w="1819995">
                  <a:moveTo>
                    <a:pt x="0" y="0"/>
                  </a:moveTo>
                  <a:lnTo>
                    <a:pt x="1819995" y="0"/>
                  </a:lnTo>
                  <a:lnTo>
                    <a:pt x="1819995" y="3472226"/>
                  </a:lnTo>
                  <a:lnTo>
                    <a:pt x="0" y="3472226"/>
                  </a:lnTo>
                  <a:close/>
                </a:path>
              </a:pathLst>
            </a:custGeom>
            <a:solidFill>
              <a:srgbClr val="F5C518"/>
            </a:solidFill>
          </p:spPr>
        </p:sp>
        <p:sp>
          <p:nvSpPr>
            <p:cNvPr name="TextBox 5" id="5"/>
            <p:cNvSpPr txBox="true"/>
            <p:nvPr/>
          </p:nvSpPr>
          <p:spPr>
            <a:xfrm>
              <a:off x="0" y="-19050"/>
              <a:ext cx="1819995"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2596091" y="739490"/>
            <a:ext cx="4663209" cy="4663209"/>
          </a:xfrm>
          <a:custGeom>
            <a:avLst/>
            <a:gdLst/>
            <a:ahLst/>
            <a:cxnLst/>
            <a:rect r="r" b="b" t="t" l="l"/>
            <a:pathLst>
              <a:path h="4663209" w="4663209">
                <a:moveTo>
                  <a:pt x="0" y="0"/>
                </a:moveTo>
                <a:lnTo>
                  <a:pt x="4663209" y="0"/>
                </a:lnTo>
                <a:lnTo>
                  <a:pt x="4663209" y="4663209"/>
                </a:lnTo>
                <a:lnTo>
                  <a:pt x="0" y="4663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028700" y="135168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088797" y="4123300"/>
            <a:ext cx="47625" cy="2558798"/>
            <a:chOff x="0" y="0"/>
            <a:chExt cx="12543" cy="673922"/>
          </a:xfrm>
        </p:grpSpPr>
        <p:sp>
          <p:nvSpPr>
            <p:cNvPr name="Freeform 9" id="9"/>
            <p:cNvSpPr/>
            <p:nvPr/>
          </p:nvSpPr>
          <p:spPr>
            <a:xfrm flipH="false" flipV="false" rot="0">
              <a:off x="0" y="0"/>
              <a:ext cx="12543" cy="673922"/>
            </a:xfrm>
            <a:custGeom>
              <a:avLst/>
              <a:gdLst/>
              <a:ahLst/>
              <a:cxnLst/>
              <a:rect r="r" b="b" t="t" l="l"/>
              <a:pathLst>
                <a:path h="673922" w="12543">
                  <a:moveTo>
                    <a:pt x="0" y="0"/>
                  </a:moveTo>
                  <a:lnTo>
                    <a:pt x="12543" y="0"/>
                  </a:lnTo>
                  <a:lnTo>
                    <a:pt x="12543" y="673922"/>
                  </a:lnTo>
                  <a:lnTo>
                    <a:pt x="0" y="673922"/>
                  </a:lnTo>
                  <a:close/>
                </a:path>
              </a:pathLst>
            </a:custGeom>
            <a:solidFill>
              <a:srgbClr val="123D33"/>
            </a:solidFill>
            <a:ln cap="sq">
              <a:noFill/>
              <a:prstDash val="solid"/>
              <a:miter/>
            </a:ln>
          </p:spPr>
        </p:sp>
        <p:sp>
          <p:nvSpPr>
            <p:cNvPr name="TextBox 10" id="10"/>
            <p:cNvSpPr txBox="true"/>
            <p:nvPr/>
          </p:nvSpPr>
          <p:spPr>
            <a:xfrm>
              <a:off x="0" y="-19050"/>
              <a:ext cx="12543" cy="692972"/>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1" id="11"/>
          <p:cNvSpPr/>
          <p:nvPr/>
        </p:nvSpPr>
        <p:spPr>
          <a:xfrm flipH="false" flipV="false" rot="0">
            <a:off x="13821579" y="1775706"/>
            <a:ext cx="2452360" cy="2347594"/>
          </a:xfrm>
          <a:custGeom>
            <a:avLst/>
            <a:gdLst/>
            <a:ahLst/>
            <a:cxnLst/>
            <a:rect r="r" b="b" t="t" l="l"/>
            <a:pathLst>
              <a:path h="2347594" w="2452360">
                <a:moveTo>
                  <a:pt x="0" y="0"/>
                </a:moveTo>
                <a:lnTo>
                  <a:pt x="2452360" y="0"/>
                </a:lnTo>
                <a:lnTo>
                  <a:pt x="2452360" y="2347594"/>
                </a:lnTo>
                <a:lnTo>
                  <a:pt x="0" y="2347594"/>
                </a:lnTo>
                <a:lnTo>
                  <a:pt x="0" y="0"/>
                </a:lnTo>
                <a:close/>
              </a:path>
            </a:pathLst>
          </a:custGeom>
          <a:blipFill>
            <a:blip r:embed="rId8"/>
            <a:stretch>
              <a:fillRect l="-70587" t="-8287" r="-58406" b="-17299"/>
            </a:stretch>
          </a:blipFill>
        </p:spPr>
      </p:sp>
      <p:sp>
        <p:nvSpPr>
          <p:cNvPr name="Freeform 12" id="12"/>
          <p:cNvSpPr/>
          <p:nvPr/>
        </p:nvSpPr>
        <p:spPr>
          <a:xfrm flipH="false" flipV="false" rot="0">
            <a:off x="11377707" y="6366110"/>
            <a:ext cx="6910293" cy="3887040"/>
          </a:xfrm>
          <a:custGeom>
            <a:avLst/>
            <a:gdLst/>
            <a:ahLst/>
            <a:cxnLst/>
            <a:rect r="r" b="b" t="t" l="l"/>
            <a:pathLst>
              <a:path h="3887040" w="6910293">
                <a:moveTo>
                  <a:pt x="0" y="0"/>
                </a:moveTo>
                <a:lnTo>
                  <a:pt x="6910293" y="0"/>
                </a:lnTo>
                <a:lnTo>
                  <a:pt x="6910293" y="3887040"/>
                </a:lnTo>
                <a:lnTo>
                  <a:pt x="0" y="3887040"/>
                </a:lnTo>
                <a:lnTo>
                  <a:pt x="0" y="0"/>
                </a:lnTo>
                <a:close/>
              </a:path>
            </a:pathLst>
          </a:custGeom>
          <a:blipFill>
            <a:blip r:embed="rId9"/>
            <a:stretch>
              <a:fillRect l="0" t="0" r="0" b="0"/>
            </a:stretch>
          </a:blipFill>
        </p:spPr>
      </p:sp>
      <p:sp>
        <p:nvSpPr>
          <p:cNvPr name="TextBox 13" id="13"/>
          <p:cNvSpPr txBox="true"/>
          <p:nvPr/>
        </p:nvSpPr>
        <p:spPr>
          <a:xfrm rot="0">
            <a:off x="1558721" y="4018525"/>
            <a:ext cx="8252396" cy="2661812"/>
          </a:xfrm>
          <a:prstGeom prst="rect">
            <a:avLst/>
          </a:prstGeom>
        </p:spPr>
        <p:txBody>
          <a:bodyPr anchor="t" rtlCol="false" tIns="0" lIns="0" bIns="0" rIns="0">
            <a:spAutoFit/>
          </a:bodyPr>
          <a:lstStyle/>
          <a:p>
            <a:pPr algn="l">
              <a:lnSpc>
                <a:spcPts val="7110"/>
              </a:lnSpc>
            </a:pPr>
            <a:r>
              <a:rPr lang="en-US" b="true" sz="5079" i="true" spc="-101">
                <a:solidFill>
                  <a:srgbClr val="191919"/>
                </a:solidFill>
                <a:latin typeface="Lato Bold Italics"/>
                <a:ea typeface="Lato Bold Italics"/>
                <a:cs typeface="Lato Bold Italics"/>
                <a:sym typeface="Lato Bold Italics"/>
              </a:rPr>
              <a:t>SQL Queries and Analysis: </a:t>
            </a:r>
          </a:p>
          <a:p>
            <a:pPr algn="l">
              <a:lnSpc>
                <a:spcPts val="7110"/>
              </a:lnSpc>
            </a:pPr>
            <a:r>
              <a:rPr lang="en-US" b="true" sz="5079" i="true" spc="-101">
                <a:solidFill>
                  <a:srgbClr val="191919"/>
                </a:solidFill>
                <a:latin typeface="Lato Bold Italics"/>
                <a:ea typeface="Lato Bold Italics"/>
                <a:cs typeface="Lato Bold Italics"/>
                <a:sym typeface="Lato Bold Italics"/>
              </a:rPr>
              <a:t>Imdb Top 1000 Movie Database Project</a:t>
            </a:r>
          </a:p>
        </p:txBody>
      </p:sp>
      <p:sp>
        <p:nvSpPr>
          <p:cNvPr name="TextBox 14" id="14"/>
          <p:cNvSpPr txBox="true"/>
          <p:nvPr/>
        </p:nvSpPr>
        <p:spPr>
          <a:xfrm rot="0">
            <a:off x="2269999" y="1578209"/>
            <a:ext cx="2204132" cy="408680"/>
          </a:xfrm>
          <a:prstGeom prst="rect">
            <a:avLst/>
          </a:prstGeom>
        </p:spPr>
        <p:txBody>
          <a:bodyPr anchor="t" rtlCol="false" tIns="0" lIns="0" bIns="0" rIns="0">
            <a:spAutoFit/>
          </a:bodyPr>
          <a:lstStyle/>
          <a:p>
            <a:pPr algn="l">
              <a:lnSpc>
                <a:spcPts val="3287"/>
              </a:lnSpc>
            </a:pPr>
            <a:r>
              <a:rPr lang="en-US" sz="2859" spc="-57" b="true">
                <a:solidFill>
                  <a:srgbClr val="191919"/>
                </a:solidFill>
                <a:latin typeface="Lato Bold"/>
                <a:ea typeface="Lato Bold"/>
                <a:cs typeface="Lato Bold"/>
                <a:sym typeface="Lato Bold"/>
              </a:rPr>
              <a:t>SQL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057432" y="2775699"/>
            <a:ext cx="14187114" cy="2816531"/>
          </a:xfrm>
          <a:custGeom>
            <a:avLst/>
            <a:gdLst/>
            <a:ahLst/>
            <a:cxnLst/>
            <a:rect r="r" b="b" t="t" l="l"/>
            <a:pathLst>
              <a:path h="2816531" w="14187114">
                <a:moveTo>
                  <a:pt x="0" y="0"/>
                </a:moveTo>
                <a:lnTo>
                  <a:pt x="14187114" y="0"/>
                </a:lnTo>
                <a:lnTo>
                  <a:pt x="14187114" y="2816531"/>
                </a:lnTo>
                <a:lnTo>
                  <a:pt x="0" y="2816531"/>
                </a:lnTo>
                <a:lnTo>
                  <a:pt x="0" y="0"/>
                </a:lnTo>
                <a:close/>
              </a:path>
            </a:pathLst>
          </a:custGeom>
          <a:blipFill>
            <a:blip r:embed="rId4"/>
            <a:stretch>
              <a:fillRect l="0" t="-1584" r="-26041" b="-1584"/>
            </a:stretch>
          </a:blipFill>
        </p:spPr>
      </p:sp>
      <p:sp>
        <p:nvSpPr>
          <p:cNvPr name="Freeform 10" id="10"/>
          <p:cNvSpPr/>
          <p:nvPr/>
        </p:nvSpPr>
        <p:spPr>
          <a:xfrm flipH="false" flipV="false" rot="0">
            <a:off x="6825493" y="6106874"/>
            <a:ext cx="3400780" cy="2440653"/>
          </a:xfrm>
          <a:custGeom>
            <a:avLst/>
            <a:gdLst/>
            <a:ahLst/>
            <a:cxnLst/>
            <a:rect r="r" b="b" t="t" l="l"/>
            <a:pathLst>
              <a:path h="2440653" w="3400780">
                <a:moveTo>
                  <a:pt x="0" y="0"/>
                </a:moveTo>
                <a:lnTo>
                  <a:pt x="3400781" y="0"/>
                </a:lnTo>
                <a:lnTo>
                  <a:pt x="3400781" y="2440653"/>
                </a:lnTo>
                <a:lnTo>
                  <a:pt x="0" y="2440653"/>
                </a:lnTo>
                <a:lnTo>
                  <a:pt x="0" y="0"/>
                </a:lnTo>
                <a:close/>
              </a:path>
            </a:pathLst>
          </a:custGeom>
          <a:blipFill>
            <a:blip r:embed="rId5"/>
            <a:stretch>
              <a:fillRect l="0" t="0" r="0" b="-16115"/>
            </a:stretch>
          </a:blipFill>
        </p:spPr>
      </p:sp>
      <p:sp>
        <p:nvSpPr>
          <p:cNvPr name="TextBox 11" id="11"/>
          <p:cNvSpPr txBox="true"/>
          <p:nvPr/>
        </p:nvSpPr>
        <p:spPr>
          <a:xfrm rot="0">
            <a:off x="6575792" y="942975"/>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Aggregate Analysis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46418" y="2246961"/>
            <a:ext cx="8606849" cy="3956377"/>
          </a:xfrm>
          <a:custGeom>
            <a:avLst/>
            <a:gdLst/>
            <a:ahLst/>
            <a:cxnLst/>
            <a:rect r="r" b="b" t="t" l="l"/>
            <a:pathLst>
              <a:path h="3956377" w="8606849">
                <a:moveTo>
                  <a:pt x="0" y="0"/>
                </a:moveTo>
                <a:lnTo>
                  <a:pt x="8606850" y="0"/>
                </a:lnTo>
                <a:lnTo>
                  <a:pt x="8606850" y="3956377"/>
                </a:lnTo>
                <a:lnTo>
                  <a:pt x="0" y="3956377"/>
                </a:lnTo>
                <a:lnTo>
                  <a:pt x="0" y="0"/>
                </a:lnTo>
                <a:close/>
              </a:path>
            </a:pathLst>
          </a:custGeom>
          <a:blipFill>
            <a:blip r:embed="rId4"/>
            <a:stretch>
              <a:fillRect l="-3056" t="0" r="-126782" b="0"/>
            </a:stretch>
          </a:blipFill>
        </p:spPr>
      </p:sp>
      <p:sp>
        <p:nvSpPr>
          <p:cNvPr name="Freeform 10" id="10"/>
          <p:cNvSpPr/>
          <p:nvPr/>
        </p:nvSpPr>
        <p:spPr>
          <a:xfrm flipH="false" flipV="false" rot="0">
            <a:off x="10206342" y="6673609"/>
            <a:ext cx="7437564" cy="4687713"/>
          </a:xfrm>
          <a:custGeom>
            <a:avLst/>
            <a:gdLst/>
            <a:ahLst/>
            <a:cxnLst/>
            <a:rect r="r" b="b" t="t" l="l"/>
            <a:pathLst>
              <a:path h="4687713" w="7437564">
                <a:moveTo>
                  <a:pt x="0" y="0"/>
                </a:moveTo>
                <a:lnTo>
                  <a:pt x="7437563" y="0"/>
                </a:lnTo>
                <a:lnTo>
                  <a:pt x="7437563" y="4687712"/>
                </a:lnTo>
                <a:lnTo>
                  <a:pt x="0" y="4687712"/>
                </a:lnTo>
                <a:lnTo>
                  <a:pt x="0" y="0"/>
                </a:lnTo>
                <a:close/>
              </a:path>
            </a:pathLst>
          </a:custGeom>
          <a:blipFill>
            <a:blip r:embed="rId5"/>
            <a:stretch>
              <a:fillRect l="-670" t="0" r="-2821" b="-13515"/>
            </a:stretch>
          </a:blipFill>
        </p:spPr>
      </p:sp>
      <p:sp>
        <p:nvSpPr>
          <p:cNvPr name="TextBox 11" id="11"/>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86726" y="2822136"/>
            <a:ext cx="14317949" cy="4046968"/>
          </a:xfrm>
          <a:custGeom>
            <a:avLst/>
            <a:gdLst/>
            <a:ahLst/>
            <a:cxnLst/>
            <a:rect r="r" b="b" t="t" l="l"/>
            <a:pathLst>
              <a:path h="4046968" w="14317949">
                <a:moveTo>
                  <a:pt x="0" y="0"/>
                </a:moveTo>
                <a:lnTo>
                  <a:pt x="14317949" y="0"/>
                </a:lnTo>
                <a:lnTo>
                  <a:pt x="14317949" y="4046968"/>
                </a:lnTo>
                <a:lnTo>
                  <a:pt x="0" y="4046968"/>
                </a:lnTo>
                <a:lnTo>
                  <a:pt x="0" y="0"/>
                </a:lnTo>
                <a:close/>
              </a:path>
            </a:pathLst>
          </a:custGeom>
          <a:blipFill>
            <a:blip r:embed="rId4"/>
            <a:stretch>
              <a:fillRect l="0" t="-5098" r="-49100" b="-1722"/>
            </a:stretch>
          </a:blipFill>
        </p:spPr>
      </p:sp>
      <p:sp>
        <p:nvSpPr>
          <p:cNvPr name="Freeform 10" id="10"/>
          <p:cNvSpPr/>
          <p:nvPr/>
        </p:nvSpPr>
        <p:spPr>
          <a:xfrm flipH="false" flipV="false" rot="0">
            <a:off x="6893619" y="5363693"/>
            <a:ext cx="11002349" cy="4564016"/>
          </a:xfrm>
          <a:custGeom>
            <a:avLst/>
            <a:gdLst/>
            <a:ahLst/>
            <a:cxnLst/>
            <a:rect r="r" b="b" t="t" l="l"/>
            <a:pathLst>
              <a:path h="4564016" w="11002349">
                <a:moveTo>
                  <a:pt x="0" y="0"/>
                </a:moveTo>
                <a:lnTo>
                  <a:pt x="11002349" y="0"/>
                </a:lnTo>
                <a:lnTo>
                  <a:pt x="11002349" y="4564016"/>
                </a:lnTo>
                <a:lnTo>
                  <a:pt x="0" y="4564016"/>
                </a:lnTo>
                <a:lnTo>
                  <a:pt x="0" y="0"/>
                </a:lnTo>
                <a:close/>
              </a:path>
            </a:pathLst>
          </a:custGeom>
          <a:blipFill>
            <a:blip r:embed="rId5"/>
            <a:stretch>
              <a:fillRect l="0" t="-1642" r="0" b="-78830"/>
            </a:stretch>
          </a:blipFill>
        </p:spPr>
      </p:sp>
      <p:sp>
        <p:nvSpPr>
          <p:cNvPr name="TextBox 11" id="11"/>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845644"/>
            <a:ext cx="16765290" cy="4186801"/>
          </a:xfrm>
          <a:custGeom>
            <a:avLst/>
            <a:gdLst/>
            <a:ahLst/>
            <a:cxnLst/>
            <a:rect r="r" b="b" t="t" l="l"/>
            <a:pathLst>
              <a:path h="4186801" w="16765290">
                <a:moveTo>
                  <a:pt x="0" y="0"/>
                </a:moveTo>
                <a:lnTo>
                  <a:pt x="16765290" y="0"/>
                </a:lnTo>
                <a:lnTo>
                  <a:pt x="16765290" y="4186800"/>
                </a:lnTo>
                <a:lnTo>
                  <a:pt x="0" y="4186800"/>
                </a:lnTo>
                <a:lnTo>
                  <a:pt x="0" y="0"/>
                </a:lnTo>
                <a:close/>
              </a:path>
            </a:pathLst>
          </a:custGeom>
          <a:blipFill>
            <a:blip r:embed="rId4"/>
            <a:stretch>
              <a:fillRect l="0" t="-826" r="-33608" b="-826"/>
            </a:stretch>
          </a:blipFill>
        </p:spPr>
      </p:sp>
      <p:sp>
        <p:nvSpPr>
          <p:cNvPr name="Freeform 10" id="10"/>
          <p:cNvSpPr/>
          <p:nvPr/>
        </p:nvSpPr>
        <p:spPr>
          <a:xfrm flipH="false" flipV="false" rot="0">
            <a:off x="7506662" y="4939044"/>
            <a:ext cx="10338762" cy="6441944"/>
          </a:xfrm>
          <a:custGeom>
            <a:avLst/>
            <a:gdLst/>
            <a:ahLst/>
            <a:cxnLst/>
            <a:rect r="r" b="b" t="t" l="l"/>
            <a:pathLst>
              <a:path h="6441944" w="10338762">
                <a:moveTo>
                  <a:pt x="0" y="0"/>
                </a:moveTo>
                <a:lnTo>
                  <a:pt x="10338762" y="0"/>
                </a:lnTo>
                <a:lnTo>
                  <a:pt x="10338762" y="6441944"/>
                </a:lnTo>
                <a:lnTo>
                  <a:pt x="0" y="6441944"/>
                </a:lnTo>
                <a:lnTo>
                  <a:pt x="0" y="0"/>
                </a:lnTo>
                <a:close/>
              </a:path>
            </a:pathLst>
          </a:custGeom>
          <a:blipFill>
            <a:blip r:embed="rId5"/>
            <a:stretch>
              <a:fillRect l="0" t="-1277" r="-4646" b="-8267"/>
            </a:stretch>
          </a:blipFill>
        </p:spPr>
      </p:sp>
      <p:sp>
        <p:nvSpPr>
          <p:cNvPr name="Freeform 11" id="11"/>
          <p:cNvSpPr/>
          <p:nvPr/>
        </p:nvSpPr>
        <p:spPr>
          <a:xfrm flipH="false" flipV="false" rot="0">
            <a:off x="0" y="1961062"/>
            <a:ext cx="13055301" cy="1197699"/>
          </a:xfrm>
          <a:custGeom>
            <a:avLst/>
            <a:gdLst/>
            <a:ahLst/>
            <a:cxnLst/>
            <a:rect r="r" b="b" t="t" l="l"/>
            <a:pathLst>
              <a:path h="1197699" w="13055301">
                <a:moveTo>
                  <a:pt x="0" y="0"/>
                </a:moveTo>
                <a:lnTo>
                  <a:pt x="13055301" y="0"/>
                </a:lnTo>
                <a:lnTo>
                  <a:pt x="13055301" y="1197699"/>
                </a:lnTo>
                <a:lnTo>
                  <a:pt x="0" y="1197699"/>
                </a:lnTo>
                <a:lnTo>
                  <a:pt x="0" y="0"/>
                </a:lnTo>
                <a:close/>
              </a:path>
            </a:pathLst>
          </a:custGeom>
          <a:blipFill>
            <a:blip r:embed="rId6"/>
            <a:stretch>
              <a:fillRect l="0" t="-190" r="-16136" b="-190"/>
            </a:stretch>
          </a:blipFill>
        </p:spPr>
      </p:sp>
      <p:sp>
        <p:nvSpPr>
          <p:cNvPr name="TextBox 12" id="12"/>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63135" y="3158761"/>
            <a:ext cx="17561731" cy="4301753"/>
          </a:xfrm>
          <a:custGeom>
            <a:avLst/>
            <a:gdLst/>
            <a:ahLst/>
            <a:cxnLst/>
            <a:rect r="r" b="b" t="t" l="l"/>
            <a:pathLst>
              <a:path h="4301753" w="17561731">
                <a:moveTo>
                  <a:pt x="0" y="0"/>
                </a:moveTo>
                <a:lnTo>
                  <a:pt x="17561730" y="0"/>
                </a:lnTo>
                <a:lnTo>
                  <a:pt x="17561730" y="4301753"/>
                </a:lnTo>
                <a:lnTo>
                  <a:pt x="0" y="4301753"/>
                </a:lnTo>
                <a:lnTo>
                  <a:pt x="0" y="0"/>
                </a:lnTo>
                <a:close/>
              </a:path>
            </a:pathLst>
          </a:custGeom>
          <a:blipFill>
            <a:blip r:embed="rId4"/>
            <a:stretch>
              <a:fillRect l="0" t="-2439" r="-26836" b="-1121"/>
            </a:stretch>
          </a:blipFill>
        </p:spPr>
      </p:sp>
      <p:sp>
        <p:nvSpPr>
          <p:cNvPr name="Freeform 10" id="10"/>
          <p:cNvSpPr/>
          <p:nvPr/>
        </p:nvSpPr>
        <p:spPr>
          <a:xfrm flipH="false" flipV="false" rot="0">
            <a:off x="6614762" y="7460514"/>
            <a:ext cx="11673238" cy="2697639"/>
          </a:xfrm>
          <a:custGeom>
            <a:avLst/>
            <a:gdLst/>
            <a:ahLst/>
            <a:cxnLst/>
            <a:rect r="r" b="b" t="t" l="l"/>
            <a:pathLst>
              <a:path h="2697639" w="11673238">
                <a:moveTo>
                  <a:pt x="0" y="0"/>
                </a:moveTo>
                <a:lnTo>
                  <a:pt x="11673238" y="0"/>
                </a:lnTo>
                <a:lnTo>
                  <a:pt x="11673238" y="2697639"/>
                </a:lnTo>
                <a:lnTo>
                  <a:pt x="0" y="2697639"/>
                </a:lnTo>
                <a:lnTo>
                  <a:pt x="0" y="0"/>
                </a:lnTo>
                <a:close/>
              </a:path>
            </a:pathLst>
          </a:custGeom>
          <a:blipFill>
            <a:blip r:embed="rId5"/>
            <a:stretch>
              <a:fillRect l="-1674" t="0" r="-16594" b="-42379"/>
            </a:stretch>
          </a:blipFill>
        </p:spPr>
      </p:sp>
      <p:sp>
        <p:nvSpPr>
          <p:cNvPr name="TextBox 11" id="11"/>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446789"/>
            <a:ext cx="15560625" cy="4939579"/>
          </a:xfrm>
          <a:custGeom>
            <a:avLst/>
            <a:gdLst/>
            <a:ahLst/>
            <a:cxnLst/>
            <a:rect r="r" b="b" t="t" l="l"/>
            <a:pathLst>
              <a:path h="4939579" w="15560625">
                <a:moveTo>
                  <a:pt x="0" y="0"/>
                </a:moveTo>
                <a:lnTo>
                  <a:pt x="15560625" y="0"/>
                </a:lnTo>
                <a:lnTo>
                  <a:pt x="15560625" y="4939579"/>
                </a:lnTo>
                <a:lnTo>
                  <a:pt x="0" y="4939579"/>
                </a:lnTo>
                <a:lnTo>
                  <a:pt x="0" y="0"/>
                </a:lnTo>
                <a:close/>
              </a:path>
            </a:pathLst>
          </a:custGeom>
          <a:blipFill>
            <a:blip r:embed="rId4"/>
            <a:stretch>
              <a:fillRect l="0" t="-2990" r="-36389" b="-1199"/>
            </a:stretch>
          </a:blipFill>
        </p:spPr>
      </p:sp>
      <p:sp>
        <p:nvSpPr>
          <p:cNvPr name="Freeform 10" id="10"/>
          <p:cNvSpPr/>
          <p:nvPr/>
        </p:nvSpPr>
        <p:spPr>
          <a:xfrm flipH="false" flipV="false" rot="0">
            <a:off x="10335737" y="5387959"/>
            <a:ext cx="7952263" cy="4899041"/>
          </a:xfrm>
          <a:custGeom>
            <a:avLst/>
            <a:gdLst/>
            <a:ahLst/>
            <a:cxnLst/>
            <a:rect r="r" b="b" t="t" l="l"/>
            <a:pathLst>
              <a:path h="4899041" w="7952263">
                <a:moveTo>
                  <a:pt x="0" y="0"/>
                </a:moveTo>
                <a:lnTo>
                  <a:pt x="7952263" y="0"/>
                </a:lnTo>
                <a:lnTo>
                  <a:pt x="7952263" y="4899041"/>
                </a:lnTo>
                <a:lnTo>
                  <a:pt x="0" y="4899041"/>
                </a:lnTo>
                <a:lnTo>
                  <a:pt x="0" y="0"/>
                </a:lnTo>
                <a:close/>
              </a:path>
            </a:pathLst>
          </a:custGeom>
          <a:blipFill>
            <a:blip r:embed="rId5"/>
            <a:stretch>
              <a:fillRect l="0" t="0" r="-14491" b="0"/>
            </a:stretch>
          </a:blipFill>
        </p:spPr>
      </p:sp>
      <p:sp>
        <p:nvSpPr>
          <p:cNvPr name="TextBox 11" id="11"/>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659804"/>
            <a:ext cx="16398210" cy="4967393"/>
          </a:xfrm>
          <a:custGeom>
            <a:avLst/>
            <a:gdLst/>
            <a:ahLst/>
            <a:cxnLst/>
            <a:rect r="r" b="b" t="t" l="l"/>
            <a:pathLst>
              <a:path h="4967393" w="16398210">
                <a:moveTo>
                  <a:pt x="0" y="0"/>
                </a:moveTo>
                <a:lnTo>
                  <a:pt x="16398210" y="0"/>
                </a:lnTo>
                <a:lnTo>
                  <a:pt x="16398210" y="4967392"/>
                </a:lnTo>
                <a:lnTo>
                  <a:pt x="0" y="4967392"/>
                </a:lnTo>
                <a:lnTo>
                  <a:pt x="0" y="0"/>
                </a:lnTo>
                <a:close/>
              </a:path>
            </a:pathLst>
          </a:custGeom>
          <a:blipFill>
            <a:blip r:embed="rId4"/>
            <a:stretch>
              <a:fillRect l="0" t="-4988" r="-39536" b="-4988"/>
            </a:stretch>
          </a:blipFill>
        </p:spPr>
      </p:sp>
      <p:sp>
        <p:nvSpPr>
          <p:cNvPr name="Freeform 10" id="10"/>
          <p:cNvSpPr/>
          <p:nvPr/>
        </p:nvSpPr>
        <p:spPr>
          <a:xfrm flipH="false" flipV="false" rot="0">
            <a:off x="10137950" y="5991403"/>
            <a:ext cx="7959702" cy="4295597"/>
          </a:xfrm>
          <a:custGeom>
            <a:avLst/>
            <a:gdLst/>
            <a:ahLst/>
            <a:cxnLst/>
            <a:rect r="r" b="b" t="t" l="l"/>
            <a:pathLst>
              <a:path h="4295597" w="7959702">
                <a:moveTo>
                  <a:pt x="0" y="0"/>
                </a:moveTo>
                <a:lnTo>
                  <a:pt x="7959701" y="0"/>
                </a:lnTo>
                <a:lnTo>
                  <a:pt x="7959701" y="4295597"/>
                </a:lnTo>
                <a:lnTo>
                  <a:pt x="0" y="4295597"/>
                </a:lnTo>
                <a:lnTo>
                  <a:pt x="0" y="0"/>
                </a:lnTo>
                <a:close/>
              </a:path>
            </a:pathLst>
          </a:custGeom>
          <a:blipFill>
            <a:blip r:embed="rId5"/>
            <a:stretch>
              <a:fillRect l="0" t="0" r="-22238" b="0"/>
            </a:stretch>
          </a:blipFill>
        </p:spPr>
      </p:sp>
      <p:sp>
        <p:nvSpPr>
          <p:cNvPr name="TextBox 11" id="11"/>
          <p:cNvSpPr txBox="true"/>
          <p:nvPr/>
        </p:nvSpPr>
        <p:spPr>
          <a:xfrm rot="0">
            <a:off x="4419837" y="762893"/>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Top Grossing &amp; Highest Rated Movies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883403"/>
            <a:ext cx="17064363" cy="5375555"/>
          </a:xfrm>
          <a:custGeom>
            <a:avLst/>
            <a:gdLst/>
            <a:ahLst/>
            <a:cxnLst/>
            <a:rect r="r" b="b" t="t" l="l"/>
            <a:pathLst>
              <a:path h="5375555" w="17064363">
                <a:moveTo>
                  <a:pt x="0" y="0"/>
                </a:moveTo>
                <a:lnTo>
                  <a:pt x="17064363" y="0"/>
                </a:lnTo>
                <a:lnTo>
                  <a:pt x="17064363" y="5375555"/>
                </a:lnTo>
                <a:lnTo>
                  <a:pt x="0" y="5375555"/>
                </a:lnTo>
                <a:lnTo>
                  <a:pt x="0" y="0"/>
                </a:lnTo>
                <a:close/>
              </a:path>
            </a:pathLst>
          </a:custGeom>
          <a:blipFill>
            <a:blip r:embed="rId4"/>
            <a:stretch>
              <a:fillRect l="-687" t="0" r="-31703" b="-864"/>
            </a:stretch>
          </a:blipFill>
        </p:spPr>
      </p:sp>
      <p:sp>
        <p:nvSpPr>
          <p:cNvPr name="Freeform 10" id="10"/>
          <p:cNvSpPr/>
          <p:nvPr/>
        </p:nvSpPr>
        <p:spPr>
          <a:xfrm flipH="false" flipV="false" rot="0">
            <a:off x="7862578" y="4243842"/>
            <a:ext cx="10128062" cy="5014458"/>
          </a:xfrm>
          <a:custGeom>
            <a:avLst/>
            <a:gdLst/>
            <a:ahLst/>
            <a:cxnLst/>
            <a:rect r="r" b="b" t="t" l="l"/>
            <a:pathLst>
              <a:path h="5014458" w="10128062">
                <a:moveTo>
                  <a:pt x="0" y="0"/>
                </a:moveTo>
                <a:lnTo>
                  <a:pt x="10128063" y="0"/>
                </a:lnTo>
                <a:lnTo>
                  <a:pt x="10128063" y="5014458"/>
                </a:lnTo>
                <a:lnTo>
                  <a:pt x="0" y="5014458"/>
                </a:lnTo>
                <a:lnTo>
                  <a:pt x="0" y="0"/>
                </a:lnTo>
                <a:close/>
              </a:path>
            </a:pathLst>
          </a:custGeom>
          <a:blipFill>
            <a:blip r:embed="rId5"/>
            <a:stretch>
              <a:fillRect l="0" t="0" r="0" b="-22500"/>
            </a:stretch>
          </a:blipFill>
        </p:spPr>
      </p:sp>
      <p:sp>
        <p:nvSpPr>
          <p:cNvPr name="TextBox 11" id="11"/>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Director and Actor Insights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444533"/>
            <a:ext cx="13760340" cy="5814425"/>
          </a:xfrm>
          <a:custGeom>
            <a:avLst/>
            <a:gdLst/>
            <a:ahLst/>
            <a:cxnLst/>
            <a:rect r="r" b="b" t="t" l="l"/>
            <a:pathLst>
              <a:path h="5814425" w="13760340">
                <a:moveTo>
                  <a:pt x="0" y="0"/>
                </a:moveTo>
                <a:lnTo>
                  <a:pt x="13760340" y="0"/>
                </a:lnTo>
                <a:lnTo>
                  <a:pt x="13760340" y="5814425"/>
                </a:lnTo>
                <a:lnTo>
                  <a:pt x="0" y="5814425"/>
                </a:lnTo>
                <a:lnTo>
                  <a:pt x="0" y="0"/>
                </a:lnTo>
                <a:close/>
              </a:path>
            </a:pathLst>
          </a:custGeom>
          <a:blipFill>
            <a:blip r:embed="rId4"/>
            <a:stretch>
              <a:fillRect l="0" t="-17427" r="-82854" b="-3740"/>
            </a:stretch>
          </a:blipFill>
        </p:spPr>
      </p:sp>
      <p:sp>
        <p:nvSpPr>
          <p:cNvPr name="Freeform 10" id="10"/>
          <p:cNvSpPr/>
          <p:nvPr/>
        </p:nvSpPr>
        <p:spPr>
          <a:xfrm flipH="false" flipV="false" rot="0">
            <a:off x="8623842" y="4219625"/>
            <a:ext cx="9664158" cy="3206150"/>
          </a:xfrm>
          <a:custGeom>
            <a:avLst/>
            <a:gdLst/>
            <a:ahLst/>
            <a:cxnLst/>
            <a:rect r="r" b="b" t="t" l="l"/>
            <a:pathLst>
              <a:path h="3206150" w="9664158">
                <a:moveTo>
                  <a:pt x="0" y="0"/>
                </a:moveTo>
                <a:lnTo>
                  <a:pt x="9664158" y="0"/>
                </a:lnTo>
                <a:lnTo>
                  <a:pt x="9664158" y="3206150"/>
                </a:lnTo>
                <a:lnTo>
                  <a:pt x="0" y="3206150"/>
                </a:lnTo>
                <a:lnTo>
                  <a:pt x="0" y="0"/>
                </a:lnTo>
                <a:close/>
              </a:path>
            </a:pathLst>
          </a:custGeom>
          <a:blipFill>
            <a:blip r:embed="rId5"/>
            <a:stretch>
              <a:fillRect l="0" t="-2005" r="-14126" b="-26669"/>
            </a:stretch>
          </a:blipFill>
        </p:spPr>
      </p:sp>
      <p:sp>
        <p:nvSpPr>
          <p:cNvPr name="Freeform 11" id="11"/>
          <p:cNvSpPr/>
          <p:nvPr/>
        </p:nvSpPr>
        <p:spPr>
          <a:xfrm flipH="false" flipV="false" rot="0">
            <a:off x="194937" y="1702097"/>
            <a:ext cx="15560625" cy="1053546"/>
          </a:xfrm>
          <a:custGeom>
            <a:avLst/>
            <a:gdLst/>
            <a:ahLst/>
            <a:cxnLst/>
            <a:rect r="r" b="b" t="t" l="l"/>
            <a:pathLst>
              <a:path h="1053546" w="15560625">
                <a:moveTo>
                  <a:pt x="0" y="0"/>
                </a:moveTo>
                <a:lnTo>
                  <a:pt x="15560625" y="0"/>
                </a:lnTo>
                <a:lnTo>
                  <a:pt x="15560625" y="1053546"/>
                </a:lnTo>
                <a:lnTo>
                  <a:pt x="0" y="1053546"/>
                </a:lnTo>
                <a:lnTo>
                  <a:pt x="0" y="0"/>
                </a:lnTo>
                <a:close/>
              </a:path>
            </a:pathLst>
          </a:custGeom>
          <a:blipFill>
            <a:blip r:embed="rId6"/>
            <a:stretch>
              <a:fillRect l="-1485" t="0" r="-24479" b="0"/>
            </a:stretch>
          </a:blipFill>
        </p:spPr>
      </p:sp>
      <p:sp>
        <p:nvSpPr>
          <p:cNvPr name="TextBox 12" id="12"/>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Director and Actor Insights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530577"/>
            <a:ext cx="16280584" cy="3619942"/>
          </a:xfrm>
          <a:custGeom>
            <a:avLst/>
            <a:gdLst/>
            <a:ahLst/>
            <a:cxnLst/>
            <a:rect r="r" b="b" t="t" l="l"/>
            <a:pathLst>
              <a:path h="3619942" w="16280584">
                <a:moveTo>
                  <a:pt x="0" y="0"/>
                </a:moveTo>
                <a:lnTo>
                  <a:pt x="16280584" y="0"/>
                </a:lnTo>
                <a:lnTo>
                  <a:pt x="16280584" y="3619942"/>
                </a:lnTo>
                <a:lnTo>
                  <a:pt x="0" y="3619942"/>
                </a:lnTo>
                <a:lnTo>
                  <a:pt x="0" y="0"/>
                </a:lnTo>
                <a:close/>
              </a:path>
            </a:pathLst>
          </a:custGeom>
          <a:blipFill>
            <a:blip r:embed="rId4"/>
            <a:stretch>
              <a:fillRect l="0" t="-3766" r="-9928" b="-3766"/>
            </a:stretch>
          </a:blipFill>
        </p:spPr>
      </p:sp>
      <p:sp>
        <p:nvSpPr>
          <p:cNvPr name="Freeform 10" id="10"/>
          <p:cNvSpPr/>
          <p:nvPr/>
        </p:nvSpPr>
        <p:spPr>
          <a:xfrm flipH="false" flipV="false" rot="0">
            <a:off x="6078748" y="5143500"/>
            <a:ext cx="12209252" cy="8028434"/>
          </a:xfrm>
          <a:custGeom>
            <a:avLst/>
            <a:gdLst/>
            <a:ahLst/>
            <a:cxnLst/>
            <a:rect r="r" b="b" t="t" l="l"/>
            <a:pathLst>
              <a:path h="8028434" w="12209252">
                <a:moveTo>
                  <a:pt x="0" y="0"/>
                </a:moveTo>
                <a:lnTo>
                  <a:pt x="12209252" y="0"/>
                </a:lnTo>
                <a:lnTo>
                  <a:pt x="12209252" y="8028434"/>
                </a:lnTo>
                <a:lnTo>
                  <a:pt x="0" y="8028434"/>
                </a:lnTo>
                <a:lnTo>
                  <a:pt x="0" y="0"/>
                </a:lnTo>
                <a:close/>
              </a:path>
            </a:pathLst>
          </a:custGeom>
          <a:blipFill>
            <a:blip r:embed="rId5"/>
            <a:stretch>
              <a:fillRect l="0" t="-479" r="-16473" b="-20631"/>
            </a:stretch>
          </a:blipFill>
        </p:spPr>
      </p:sp>
      <p:sp>
        <p:nvSpPr>
          <p:cNvPr name="TextBox 11" id="11"/>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Genre - Based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518"/>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1710892" y="0"/>
            <a:ext cx="6648057" cy="10287000"/>
            <a:chOff x="0" y="0"/>
            <a:chExt cx="1750928" cy="2709333"/>
          </a:xfrm>
        </p:grpSpPr>
        <p:sp>
          <p:nvSpPr>
            <p:cNvPr name="Freeform 6" id="6"/>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solidFill>
            <a:ln cap="sq">
              <a:noFill/>
              <a:prstDash val="solid"/>
              <a:miter/>
            </a:ln>
          </p:spPr>
        </p:sp>
        <p:sp>
          <p:nvSpPr>
            <p:cNvPr name="TextBox 7" id="7"/>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8" id="8"/>
          <p:cNvSpPr txBox="true"/>
          <p:nvPr/>
        </p:nvSpPr>
        <p:spPr>
          <a:xfrm rot="0">
            <a:off x="1056754" y="3074750"/>
            <a:ext cx="9149782" cy="5611454"/>
          </a:xfrm>
          <a:prstGeom prst="rect">
            <a:avLst/>
          </a:prstGeom>
        </p:spPr>
        <p:txBody>
          <a:bodyPr anchor="t" rtlCol="false" tIns="0" lIns="0" bIns="0" rIns="0">
            <a:spAutoFit/>
          </a:bodyPr>
          <a:lstStyle/>
          <a:p>
            <a:pPr algn="l" marL="581980" indent="-290990" lvl="1">
              <a:lnSpc>
                <a:spcPts val="4474"/>
              </a:lnSpc>
              <a:buFont typeface="Arial"/>
              <a:buChar char="•"/>
            </a:pPr>
            <a:r>
              <a:rPr lang="en-US" sz="2695">
                <a:solidFill>
                  <a:srgbClr val="191919"/>
                </a:solidFill>
                <a:latin typeface="Lato"/>
                <a:ea typeface="Lato"/>
                <a:cs typeface="Lato"/>
                <a:sym typeface="Lato"/>
              </a:rPr>
              <a:t>Introduction to the Project</a:t>
            </a:r>
          </a:p>
          <a:p>
            <a:pPr algn="l" marL="581980" indent="-290990" lvl="1">
              <a:lnSpc>
                <a:spcPts val="4474"/>
              </a:lnSpc>
              <a:buFont typeface="Arial"/>
              <a:buChar char="•"/>
            </a:pPr>
            <a:r>
              <a:rPr lang="en-US" sz="2695">
                <a:solidFill>
                  <a:srgbClr val="191919"/>
                </a:solidFill>
                <a:latin typeface="Lato"/>
                <a:ea typeface="Lato"/>
                <a:cs typeface="Lato"/>
                <a:sym typeface="Lato"/>
              </a:rPr>
              <a:t>Data Exploration</a:t>
            </a:r>
          </a:p>
          <a:p>
            <a:pPr algn="l" marL="581980" indent="-290990" lvl="1">
              <a:lnSpc>
                <a:spcPts val="4474"/>
              </a:lnSpc>
              <a:buFont typeface="Arial"/>
              <a:buChar char="•"/>
            </a:pPr>
            <a:r>
              <a:rPr lang="en-US" sz="2695">
                <a:solidFill>
                  <a:srgbClr val="191919"/>
                </a:solidFill>
                <a:latin typeface="Lato"/>
                <a:ea typeface="Lato"/>
                <a:cs typeface="Lato"/>
                <a:sym typeface="Lato"/>
              </a:rPr>
              <a:t>Data Cleaning &amp; Transformation</a:t>
            </a:r>
          </a:p>
          <a:p>
            <a:pPr algn="l" marL="581980" indent="-290990" lvl="1">
              <a:lnSpc>
                <a:spcPts val="4474"/>
              </a:lnSpc>
              <a:buFont typeface="Arial"/>
              <a:buChar char="•"/>
            </a:pPr>
            <a:r>
              <a:rPr lang="en-US" sz="2695">
                <a:solidFill>
                  <a:srgbClr val="191919"/>
                </a:solidFill>
                <a:latin typeface="Lato"/>
                <a:ea typeface="Lato"/>
                <a:cs typeface="Lato"/>
                <a:sym typeface="Lato"/>
              </a:rPr>
              <a:t>Aggregate Analysis</a:t>
            </a:r>
          </a:p>
          <a:p>
            <a:pPr algn="l" marL="581980" indent="-290990" lvl="1">
              <a:lnSpc>
                <a:spcPts val="4474"/>
              </a:lnSpc>
              <a:buFont typeface="Arial"/>
              <a:buChar char="•"/>
            </a:pPr>
            <a:r>
              <a:rPr lang="en-US" sz="2695">
                <a:solidFill>
                  <a:srgbClr val="191919"/>
                </a:solidFill>
                <a:latin typeface="Lato"/>
                <a:ea typeface="Lato"/>
                <a:cs typeface="Lato"/>
                <a:sym typeface="Lato"/>
              </a:rPr>
              <a:t>Top Grossing &amp; Highest Rated Movies</a:t>
            </a:r>
          </a:p>
          <a:p>
            <a:pPr algn="l" marL="581980" indent="-290990" lvl="1">
              <a:lnSpc>
                <a:spcPts val="4474"/>
              </a:lnSpc>
              <a:buFont typeface="Arial"/>
              <a:buChar char="•"/>
            </a:pPr>
            <a:r>
              <a:rPr lang="en-US" sz="2695">
                <a:solidFill>
                  <a:srgbClr val="191919"/>
                </a:solidFill>
                <a:latin typeface="Lato"/>
                <a:ea typeface="Lato"/>
                <a:cs typeface="Lato"/>
                <a:sym typeface="Lato"/>
              </a:rPr>
              <a:t>Director and Actor Insights</a:t>
            </a:r>
          </a:p>
          <a:p>
            <a:pPr algn="l" marL="581980" indent="-290990" lvl="1">
              <a:lnSpc>
                <a:spcPts val="4474"/>
              </a:lnSpc>
              <a:buFont typeface="Arial"/>
              <a:buChar char="•"/>
            </a:pPr>
            <a:r>
              <a:rPr lang="en-US" sz="2695">
                <a:solidFill>
                  <a:srgbClr val="191919"/>
                </a:solidFill>
                <a:latin typeface="Lato"/>
                <a:ea typeface="Lato"/>
                <a:cs typeface="Lato"/>
                <a:sym typeface="Lato"/>
              </a:rPr>
              <a:t>Genre-Based Analysis</a:t>
            </a:r>
          </a:p>
          <a:p>
            <a:pPr algn="l" marL="581980" indent="-290990" lvl="1">
              <a:lnSpc>
                <a:spcPts val="4474"/>
              </a:lnSpc>
              <a:buFont typeface="Arial"/>
              <a:buChar char="•"/>
            </a:pPr>
            <a:r>
              <a:rPr lang="en-US" sz="2695">
                <a:solidFill>
                  <a:srgbClr val="191919"/>
                </a:solidFill>
                <a:latin typeface="Lato"/>
                <a:ea typeface="Lato"/>
                <a:cs typeface="Lato"/>
                <a:sym typeface="Lato"/>
              </a:rPr>
              <a:t>Year-Based Analysis</a:t>
            </a:r>
          </a:p>
          <a:p>
            <a:pPr algn="l" marL="581980" indent="-290990" lvl="1">
              <a:lnSpc>
                <a:spcPts val="4474"/>
              </a:lnSpc>
              <a:buFont typeface="Arial"/>
              <a:buChar char="•"/>
            </a:pPr>
            <a:r>
              <a:rPr lang="en-US" sz="2695">
                <a:solidFill>
                  <a:srgbClr val="191919"/>
                </a:solidFill>
                <a:latin typeface="Lato"/>
                <a:ea typeface="Lato"/>
                <a:cs typeface="Lato"/>
                <a:sym typeface="Lato"/>
              </a:rPr>
              <a:t>Time-Based Trends</a:t>
            </a:r>
          </a:p>
          <a:p>
            <a:pPr algn="l" marL="605774" indent="-302887" lvl="1">
              <a:lnSpc>
                <a:spcPts val="4657"/>
              </a:lnSpc>
              <a:buFont typeface="Arial"/>
              <a:buChar char="•"/>
            </a:pPr>
            <a:r>
              <a:rPr lang="en-US" sz="2805">
                <a:solidFill>
                  <a:srgbClr val="191919"/>
                </a:solidFill>
                <a:latin typeface="Lato"/>
                <a:ea typeface="Lato"/>
                <a:cs typeface="Lato"/>
                <a:sym typeface="Lato"/>
              </a:rPr>
              <a:t>Conclusion</a:t>
            </a:r>
          </a:p>
        </p:txBody>
      </p:sp>
      <p:sp>
        <p:nvSpPr>
          <p:cNvPr name="Freeform 9" id="9"/>
          <p:cNvSpPr/>
          <p:nvPr/>
        </p:nvSpPr>
        <p:spPr>
          <a:xfrm flipH="false" flipV="false" rot="0">
            <a:off x="11710892" y="0"/>
            <a:ext cx="6577108" cy="10287000"/>
          </a:xfrm>
          <a:custGeom>
            <a:avLst/>
            <a:gdLst/>
            <a:ahLst/>
            <a:cxnLst/>
            <a:rect r="r" b="b" t="t" l="l"/>
            <a:pathLst>
              <a:path h="10287000" w="6577108">
                <a:moveTo>
                  <a:pt x="0" y="0"/>
                </a:moveTo>
                <a:lnTo>
                  <a:pt x="6577108" y="0"/>
                </a:lnTo>
                <a:lnTo>
                  <a:pt x="6577108" y="10287000"/>
                </a:lnTo>
                <a:lnTo>
                  <a:pt x="0" y="10287000"/>
                </a:lnTo>
                <a:lnTo>
                  <a:pt x="0" y="0"/>
                </a:lnTo>
                <a:close/>
              </a:path>
            </a:pathLst>
          </a:custGeom>
          <a:blipFill>
            <a:blip r:embed="rId2">
              <a:alphaModFix amt="59000"/>
            </a:blip>
            <a:stretch>
              <a:fillRect l="-67377" t="0" r="-67377" b="0"/>
            </a:stretch>
          </a:blipFill>
        </p:spPr>
      </p:sp>
      <p:grpSp>
        <p:nvGrpSpPr>
          <p:cNvPr name="Group 10" id="10"/>
          <p:cNvGrpSpPr/>
          <p:nvPr/>
        </p:nvGrpSpPr>
        <p:grpSpPr>
          <a:xfrm rot="0">
            <a:off x="-1390959" y="8567821"/>
            <a:ext cx="3086100" cy="30861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C518"/>
            </a:solidFill>
            <a:ln cap="sq">
              <a:no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10206536" y="3314080"/>
            <a:ext cx="654889" cy="65488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cap="sq">
              <a:noFill/>
              <a:prstDash val="solid"/>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6" id="16"/>
          <p:cNvSpPr/>
          <p:nvPr/>
        </p:nvSpPr>
        <p:spPr>
          <a:xfrm flipH="false" flipV="false" rot="0">
            <a:off x="11710892" y="-590158"/>
            <a:ext cx="9506976" cy="10877158"/>
          </a:xfrm>
          <a:custGeom>
            <a:avLst/>
            <a:gdLst/>
            <a:ahLst/>
            <a:cxnLst/>
            <a:rect r="r" b="b" t="t" l="l"/>
            <a:pathLst>
              <a:path h="10877158" w="9506976">
                <a:moveTo>
                  <a:pt x="0" y="0"/>
                </a:moveTo>
                <a:lnTo>
                  <a:pt x="9506976" y="0"/>
                </a:lnTo>
                <a:lnTo>
                  <a:pt x="9506976" y="10877158"/>
                </a:lnTo>
                <a:lnTo>
                  <a:pt x="0" y="10877158"/>
                </a:lnTo>
                <a:lnTo>
                  <a:pt x="0" y="0"/>
                </a:lnTo>
                <a:close/>
              </a:path>
            </a:pathLst>
          </a:custGeom>
          <a:blipFill>
            <a:blip r:embed="rId3"/>
            <a:stretch>
              <a:fillRect l="-45343" t="0" r="-45343" b="0"/>
            </a:stretch>
          </a:blipFill>
        </p:spPr>
      </p:sp>
      <p:sp>
        <p:nvSpPr>
          <p:cNvPr name="TextBox 17" id="17"/>
          <p:cNvSpPr txBox="true"/>
          <p:nvPr/>
        </p:nvSpPr>
        <p:spPr>
          <a:xfrm rot="0">
            <a:off x="1295137" y="1744570"/>
            <a:ext cx="3630003" cy="812894"/>
          </a:xfrm>
          <a:prstGeom prst="rect">
            <a:avLst/>
          </a:prstGeom>
        </p:spPr>
        <p:txBody>
          <a:bodyPr anchor="t" rtlCol="false" tIns="0" lIns="0" bIns="0" rIns="0">
            <a:spAutoFit/>
          </a:bodyPr>
          <a:lstStyle/>
          <a:p>
            <a:pPr algn="l" marL="0" indent="0" lvl="0">
              <a:lnSpc>
                <a:spcPts val="6644"/>
              </a:lnSpc>
              <a:spcBef>
                <a:spcPct val="0"/>
              </a:spcBef>
            </a:pPr>
            <a:r>
              <a:rPr lang="en-US" b="true" sz="4746" spc="-94">
                <a:solidFill>
                  <a:srgbClr val="191919"/>
                </a:solidFill>
                <a:latin typeface="Lato Bold"/>
                <a:ea typeface="Lato Bold"/>
                <a:cs typeface="Lato Bold"/>
                <a:sym typeface="Lato Bold"/>
              </a:rPr>
              <a:t>OVERVIEW</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748708"/>
            <a:ext cx="15560625" cy="3527945"/>
          </a:xfrm>
          <a:custGeom>
            <a:avLst/>
            <a:gdLst/>
            <a:ahLst/>
            <a:cxnLst/>
            <a:rect r="r" b="b" t="t" l="l"/>
            <a:pathLst>
              <a:path h="3527945" w="15560625">
                <a:moveTo>
                  <a:pt x="0" y="0"/>
                </a:moveTo>
                <a:lnTo>
                  <a:pt x="15560625" y="0"/>
                </a:lnTo>
                <a:lnTo>
                  <a:pt x="15560625" y="3527945"/>
                </a:lnTo>
                <a:lnTo>
                  <a:pt x="0" y="3527945"/>
                </a:lnTo>
                <a:lnTo>
                  <a:pt x="0" y="0"/>
                </a:lnTo>
                <a:close/>
              </a:path>
            </a:pathLst>
          </a:custGeom>
          <a:blipFill>
            <a:blip r:embed="rId4"/>
            <a:stretch>
              <a:fillRect l="0" t="-6438" r="-14441" b="-2716"/>
            </a:stretch>
          </a:blipFill>
        </p:spPr>
      </p:sp>
      <p:sp>
        <p:nvSpPr>
          <p:cNvPr name="Freeform 10" id="10"/>
          <p:cNvSpPr/>
          <p:nvPr/>
        </p:nvSpPr>
        <p:spPr>
          <a:xfrm flipH="false" flipV="false" rot="0">
            <a:off x="10774937" y="5008968"/>
            <a:ext cx="7513063" cy="5278032"/>
          </a:xfrm>
          <a:custGeom>
            <a:avLst/>
            <a:gdLst/>
            <a:ahLst/>
            <a:cxnLst/>
            <a:rect r="r" b="b" t="t" l="l"/>
            <a:pathLst>
              <a:path h="5278032" w="7513063">
                <a:moveTo>
                  <a:pt x="0" y="0"/>
                </a:moveTo>
                <a:lnTo>
                  <a:pt x="7513063" y="0"/>
                </a:lnTo>
                <a:lnTo>
                  <a:pt x="7513063" y="5278032"/>
                </a:lnTo>
                <a:lnTo>
                  <a:pt x="0" y="5278032"/>
                </a:lnTo>
                <a:lnTo>
                  <a:pt x="0" y="0"/>
                </a:lnTo>
                <a:close/>
              </a:path>
            </a:pathLst>
          </a:custGeom>
          <a:blipFill>
            <a:blip r:embed="rId5"/>
            <a:stretch>
              <a:fillRect l="0" t="-1502" r="-59465" b="-1502"/>
            </a:stretch>
          </a:blipFill>
        </p:spPr>
      </p:sp>
      <p:sp>
        <p:nvSpPr>
          <p:cNvPr name="TextBox 11" id="11"/>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Genre - Based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442866"/>
            <a:ext cx="13931228" cy="3786355"/>
          </a:xfrm>
          <a:custGeom>
            <a:avLst/>
            <a:gdLst/>
            <a:ahLst/>
            <a:cxnLst/>
            <a:rect r="r" b="b" t="t" l="l"/>
            <a:pathLst>
              <a:path h="3786355" w="13931228">
                <a:moveTo>
                  <a:pt x="0" y="0"/>
                </a:moveTo>
                <a:lnTo>
                  <a:pt x="13931228" y="0"/>
                </a:lnTo>
                <a:lnTo>
                  <a:pt x="13931228" y="3786355"/>
                </a:lnTo>
                <a:lnTo>
                  <a:pt x="0" y="3786355"/>
                </a:lnTo>
                <a:lnTo>
                  <a:pt x="0" y="0"/>
                </a:lnTo>
                <a:close/>
              </a:path>
            </a:pathLst>
          </a:custGeom>
          <a:blipFill>
            <a:blip r:embed="rId4"/>
            <a:stretch>
              <a:fillRect l="0" t="-2106" r="-50875" b="-1284"/>
            </a:stretch>
          </a:blipFill>
        </p:spPr>
      </p:sp>
      <p:sp>
        <p:nvSpPr>
          <p:cNvPr name="Freeform 10" id="10"/>
          <p:cNvSpPr/>
          <p:nvPr/>
        </p:nvSpPr>
        <p:spPr>
          <a:xfrm flipH="false" flipV="false" rot="0">
            <a:off x="10774937" y="5200686"/>
            <a:ext cx="7483555" cy="5086314"/>
          </a:xfrm>
          <a:custGeom>
            <a:avLst/>
            <a:gdLst/>
            <a:ahLst/>
            <a:cxnLst/>
            <a:rect r="r" b="b" t="t" l="l"/>
            <a:pathLst>
              <a:path h="5086314" w="7483555">
                <a:moveTo>
                  <a:pt x="0" y="0"/>
                </a:moveTo>
                <a:lnTo>
                  <a:pt x="7483555" y="0"/>
                </a:lnTo>
                <a:lnTo>
                  <a:pt x="7483555" y="5086314"/>
                </a:lnTo>
                <a:lnTo>
                  <a:pt x="0" y="5086314"/>
                </a:lnTo>
                <a:lnTo>
                  <a:pt x="0" y="0"/>
                </a:lnTo>
                <a:close/>
              </a:path>
            </a:pathLst>
          </a:custGeom>
          <a:blipFill>
            <a:blip r:embed="rId5"/>
            <a:stretch>
              <a:fillRect l="-1083" t="-2204" r="-40728" b="0"/>
            </a:stretch>
          </a:blipFill>
        </p:spPr>
      </p:sp>
      <p:sp>
        <p:nvSpPr>
          <p:cNvPr name="TextBox 11" id="11"/>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Genre - Based Analysis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522649"/>
            <a:ext cx="15762894" cy="4449124"/>
          </a:xfrm>
          <a:custGeom>
            <a:avLst/>
            <a:gdLst/>
            <a:ahLst/>
            <a:cxnLst/>
            <a:rect r="r" b="b" t="t" l="l"/>
            <a:pathLst>
              <a:path h="4449124" w="15762894">
                <a:moveTo>
                  <a:pt x="0" y="0"/>
                </a:moveTo>
                <a:lnTo>
                  <a:pt x="15762894" y="0"/>
                </a:lnTo>
                <a:lnTo>
                  <a:pt x="15762894" y="4449124"/>
                </a:lnTo>
                <a:lnTo>
                  <a:pt x="0" y="4449124"/>
                </a:lnTo>
                <a:lnTo>
                  <a:pt x="0" y="0"/>
                </a:lnTo>
                <a:close/>
              </a:path>
            </a:pathLst>
          </a:custGeom>
          <a:blipFill>
            <a:blip r:embed="rId4"/>
            <a:stretch>
              <a:fillRect l="0" t="-5454" r="-32506" b="-5454"/>
            </a:stretch>
          </a:blipFill>
        </p:spPr>
      </p:sp>
      <p:sp>
        <p:nvSpPr>
          <p:cNvPr name="Freeform 10" id="10"/>
          <p:cNvSpPr/>
          <p:nvPr/>
        </p:nvSpPr>
        <p:spPr>
          <a:xfrm flipH="false" flipV="false" rot="0">
            <a:off x="10736131" y="7199335"/>
            <a:ext cx="7551869" cy="3087665"/>
          </a:xfrm>
          <a:custGeom>
            <a:avLst/>
            <a:gdLst/>
            <a:ahLst/>
            <a:cxnLst/>
            <a:rect r="r" b="b" t="t" l="l"/>
            <a:pathLst>
              <a:path h="3087665" w="7551869">
                <a:moveTo>
                  <a:pt x="0" y="0"/>
                </a:moveTo>
                <a:lnTo>
                  <a:pt x="7551869" y="0"/>
                </a:lnTo>
                <a:lnTo>
                  <a:pt x="7551869" y="3087665"/>
                </a:lnTo>
                <a:lnTo>
                  <a:pt x="0" y="3087665"/>
                </a:lnTo>
                <a:lnTo>
                  <a:pt x="0" y="0"/>
                </a:lnTo>
                <a:close/>
              </a:path>
            </a:pathLst>
          </a:custGeom>
          <a:blipFill>
            <a:blip r:embed="rId5"/>
            <a:stretch>
              <a:fillRect l="0" t="0" r="-20432" b="-41795"/>
            </a:stretch>
          </a:blipFill>
        </p:spPr>
      </p:sp>
      <p:sp>
        <p:nvSpPr>
          <p:cNvPr name="TextBox 11" id="11"/>
          <p:cNvSpPr txBox="true"/>
          <p:nvPr/>
        </p:nvSpPr>
        <p:spPr>
          <a:xfrm rot="0">
            <a:off x="5572993"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Genre - Based Analysis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524709"/>
            <a:ext cx="12301536" cy="4099163"/>
          </a:xfrm>
          <a:custGeom>
            <a:avLst/>
            <a:gdLst/>
            <a:ahLst/>
            <a:cxnLst/>
            <a:rect r="r" b="b" t="t" l="l"/>
            <a:pathLst>
              <a:path h="4099163" w="12301536">
                <a:moveTo>
                  <a:pt x="0" y="0"/>
                </a:moveTo>
                <a:lnTo>
                  <a:pt x="12301536" y="0"/>
                </a:lnTo>
                <a:lnTo>
                  <a:pt x="12301536" y="4099164"/>
                </a:lnTo>
                <a:lnTo>
                  <a:pt x="0" y="4099164"/>
                </a:lnTo>
                <a:lnTo>
                  <a:pt x="0" y="0"/>
                </a:lnTo>
                <a:close/>
              </a:path>
            </a:pathLst>
          </a:custGeom>
          <a:blipFill>
            <a:blip r:embed="rId4"/>
            <a:stretch>
              <a:fillRect l="0" t="-10707" r="-27837" b="-1506"/>
            </a:stretch>
          </a:blipFill>
        </p:spPr>
      </p:sp>
      <p:sp>
        <p:nvSpPr>
          <p:cNvPr name="Freeform 10" id="10"/>
          <p:cNvSpPr/>
          <p:nvPr/>
        </p:nvSpPr>
        <p:spPr>
          <a:xfrm flipH="false" flipV="false" rot="0">
            <a:off x="7242213" y="6055818"/>
            <a:ext cx="11045787" cy="4231182"/>
          </a:xfrm>
          <a:custGeom>
            <a:avLst/>
            <a:gdLst/>
            <a:ahLst/>
            <a:cxnLst/>
            <a:rect r="r" b="b" t="t" l="l"/>
            <a:pathLst>
              <a:path h="4231182" w="11045787">
                <a:moveTo>
                  <a:pt x="0" y="0"/>
                </a:moveTo>
                <a:lnTo>
                  <a:pt x="11045787" y="0"/>
                </a:lnTo>
                <a:lnTo>
                  <a:pt x="11045787" y="4231182"/>
                </a:lnTo>
                <a:lnTo>
                  <a:pt x="0" y="4231182"/>
                </a:lnTo>
                <a:lnTo>
                  <a:pt x="0" y="0"/>
                </a:lnTo>
                <a:close/>
              </a:path>
            </a:pathLst>
          </a:custGeom>
          <a:blipFill>
            <a:blip r:embed="rId5"/>
            <a:stretch>
              <a:fillRect l="0" t="-3086" r="-10885" b="-3086"/>
            </a:stretch>
          </a:blipFill>
        </p:spPr>
      </p:sp>
      <p:sp>
        <p:nvSpPr>
          <p:cNvPr name="TextBox 11" id="11"/>
          <p:cNvSpPr txBox="true"/>
          <p:nvPr/>
        </p:nvSpPr>
        <p:spPr>
          <a:xfrm rot="0">
            <a:off x="6187643"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Year - Based Analysis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35712" y="2521172"/>
            <a:ext cx="15329543" cy="4237061"/>
          </a:xfrm>
          <a:custGeom>
            <a:avLst/>
            <a:gdLst/>
            <a:ahLst/>
            <a:cxnLst/>
            <a:rect r="r" b="b" t="t" l="l"/>
            <a:pathLst>
              <a:path h="4237061" w="15329543">
                <a:moveTo>
                  <a:pt x="0" y="0"/>
                </a:moveTo>
                <a:lnTo>
                  <a:pt x="15329542" y="0"/>
                </a:lnTo>
                <a:lnTo>
                  <a:pt x="15329542" y="4237061"/>
                </a:lnTo>
                <a:lnTo>
                  <a:pt x="0" y="4237061"/>
                </a:lnTo>
                <a:lnTo>
                  <a:pt x="0" y="0"/>
                </a:lnTo>
                <a:close/>
              </a:path>
            </a:pathLst>
          </a:custGeom>
          <a:blipFill>
            <a:blip r:embed="rId4"/>
            <a:stretch>
              <a:fillRect l="0" t="-1151" r="-9811" b="-1151"/>
            </a:stretch>
          </a:blipFill>
        </p:spPr>
      </p:sp>
      <p:sp>
        <p:nvSpPr>
          <p:cNvPr name="Freeform 10" id="10"/>
          <p:cNvSpPr/>
          <p:nvPr/>
        </p:nvSpPr>
        <p:spPr>
          <a:xfrm flipH="false" flipV="false" rot="0">
            <a:off x="9538322" y="5969243"/>
            <a:ext cx="9028037" cy="4317757"/>
          </a:xfrm>
          <a:custGeom>
            <a:avLst/>
            <a:gdLst/>
            <a:ahLst/>
            <a:cxnLst/>
            <a:rect r="r" b="b" t="t" l="l"/>
            <a:pathLst>
              <a:path h="4317757" w="9028037">
                <a:moveTo>
                  <a:pt x="0" y="0"/>
                </a:moveTo>
                <a:lnTo>
                  <a:pt x="9028037" y="0"/>
                </a:lnTo>
                <a:lnTo>
                  <a:pt x="9028037" y="4317757"/>
                </a:lnTo>
                <a:lnTo>
                  <a:pt x="0" y="4317757"/>
                </a:lnTo>
                <a:lnTo>
                  <a:pt x="0" y="0"/>
                </a:lnTo>
                <a:close/>
              </a:path>
            </a:pathLst>
          </a:custGeom>
          <a:blipFill>
            <a:blip r:embed="rId5"/>
            <a:stretch>
              <a:fillRect l="0" t="0" r="0" b="0"/>
            </a:stretch>
          </a:blipFill>
        </p:spPr>
      </p:sp>
      <p:sp>
        <p:nvSpPr>
          <p:cNvPr name="TextBox 11" id="11"/>
          <p:cNvSpPr txBox="true"/>
          <p:nvPr/>
        </p:nvSpPr>
        <p:spPr>
          <a:xfrm rot="0">
            <a:off x="55825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Year - Based Analysis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525519"/>
            <a:ext cx="13537721" cy="4124031"/>
          </a:xfrm>
          <a:custGeom>
            <a:avLst/>
            <a:gdLst/>
            <a:ahLst/>
            <a:cxnLst/>
            <a:rect r="r" b="b" t="t" l="l"/>
            <a:pathLst>
              <a:path h="4124031" w="13537721">
                <a:moveTo>
                  <a:pt x="0" y="0"/>
                </a:moveTo>
                <a:lnTo>
                  <a:pt x="13537721" y="0"/>
                </a:lnTo>
                <a:lnTo>
                  <a:pt x="13537721" y="4124030"/>
                </a:lnTo>
                <a:lnTo>
                  <a:pt x="0" y="4124030"/>
                </a:lnTo>
                <a:lnTo>
                  <a:pt x="0" y="0"/>
                </a:lnTo>
                <a:close/>
              </a:path>
            </a:pathLst>
          </a:custGeom>
          <a:blipFill>
            <a:blip r:embed="rId4"/>
            <a:stretch>
              <a:fillRect l="-48" t="0" r="-23660" b="0"/>
            </a:stretch>
          </a:blipFill>
        </p:spPr>
      </p:sp>
      <p:sp>
        <p:nvSpPr>
          <p:cNvPr name="Freeform 10" id="10"/>
          <p:cNvSpPr/>
          <p:nvPr/>
        </p:nvSpPr>
        <p:spPr>
          <a:xfrm flipH="false" flipV="false" rot="0">
            <a:off x="8700852" y="5330122"/>
            <a:ext cx="9587148" cy="4956878"/>
          </a:xfrm>
          <a:custGeom>
            <a:avLst/>
            <a:gdLst/>
            <a:ahLst/>
            <a:cxnLst/>
            <a:rect r="r" b="b" t="t" l="l"/>
            <a:pathLst>
              <a:path h="4956878" w="9587148">
                <a:moveTo>
                  <a:pt x="0" y="0"/>
                </a:moveTo>
                <a:lnTo>
                  <a:pt x="9587148" y="0"/>
                </a:lnTo>
                <a:lnTo>
                  <a:pt x="9587148" y="4956878"/>
                </a:lnTo>
                <a:lnTo>
                  <a:pt x="0" y="4956878"/>
                </a:lnTo>
                <a:lnTo>
                  <a:pt x="0" y="0"/>
                </a:lnTo>
                <a:close/>
              </a:path>
            </a:pathLst>
          </a:custGeom>
          <a:blipFill>
            <a:blip r:embed="rId5"/>
            <a:stretch>
              <a:fillRect l="0" t="-2216" r="-35111" b="-2216"/>
            </a:stretch>
          </a:blipFill>
        </p:spPr>
      </p:sp>
      <p:sp>
        <p:nvSpPr>
          <p:cNvPr name="TextBox 11" id="11"/>
          <p:cNvSpPr txBox="true"/>
          <p:nvPr/>
        </p:nvSpPr>
        <p:spPr>
          <a:xfrm rot="0">
            <a:off x="5764055"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Year - Based Analysis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457311"/>
            <a:ext cx="13688548" cy="3966255"/>
          </a:xfrm>
          <a:custGeom>
            <a:avLst/>
            <a:gdLst/>
            <a:ahLst/>
            <a:cxnLst/>
            <a:rect r="r" b="b" t="t" l="l"/>
            <a:pathLst>
              <a:path h="3966255" w="13688548">
                <a:moveTo>
                  <a:pt x="0" y="0"/>
                </a:moveTo>
                <a:lnTo>
                  <a:pt x="13688548" y="0"/>
                </a:lnTo>
                <a:lnTo>
                  <a:pt x="13688548" y="3966255"/>
                </a:lnTo>
                <a:lnTo>
                  <a:pt x="0" y="3966255"/>
                </a:lnTo>
                <a:lnTo>
                  <a:pt x="0" y="0"/>
                </a:lnTo>
                <a:close/>
              </a:path>
            </a:pathLst>
          </a:custGeom>
          <a:blipFill>
            <a:blip r:embed="rId4"/>
            <a:stretch>
              <a:fillRect l="0" t="-3040" r="-18790" b="-3040"/>
            </a:stretch>
          </a:blipFill>
        </p:spPr>
      </p:sp>
      <p:sp>
        <p:nvSpPr>
          <p:cNvPr name="Freeform 10" id="10"/>
          <p:cNvSpPr/>
          <p:nvPr/>
        </p:nvSpPr>
        <p:spPr>
          <a:xfrm flipH="false" flipV="false" rot="0">
            <a:off x="8114956" y="6060262"/>
            <a:ext cx="10173044" cy="4226738"/>
          </a:xfrm>
          <a:custGeom>
            <a:avLst/>
            <a:gdLst/>
            <a:ahLst/>
            <a:cxnLst/>
            <a:rect r="r" b="b" t="t" l="l"/>
            <a:pathLst>
              <a:path h="4226738" w="10173044">
                <a:moveTo>
                  <a:pt x="0" y="0"/>
                </a:moveTo>
                <a:lnTo>
                  <a:pt x="10173044" y="0"/>
                </a:lnTo>
                <a:lnTo>
                  <a:pt x="10173044" y="4226738"/>
                </a:lnTo>
                <a:lnTo>
                  <a:pt x="0" y="4226738"/>
                </a:lnTo>
                <a:lnTo>
                  <a:pt x="0" y="0"/>
                </a:lnTo>
                <a:close/>
              </a:path>
            </a:pathLst>
          </a:custGeom>
          <a:blipFill>
            <a:blip r:embed="rId5"/>
            <a:stretch>
              <a:fillRect l="0" t="-3048" r="-15361" b="-3048"/>
            </a:stretch>
          </a:blipFill>
        </p:spPr>
      </p:sp>
      <p:sp>
        <p:nvSpPr>
          <p:cNvPr name="TextBox 11" id="11"/>
          <p:cNvSpPr txBox="true"/>
          <p:nvPr/>
        </p:nvSpPr>
        <p:spPr>
          <a:xfrm rot="0">
            <a:off x="5703543"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Time - Based Analysis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4937" y="2366564"/>
            <a:ext cx="13923433" cy="3713889"/>
          </a:xfrm>
          <a:custGeom>
            <a:avLst/>
            <a:gdLst/>
            <a:ahLst/>
            <a:cxnLst/>
            <a:rect r="r" b="b" t="t" l="l"/>
            <a:pathLst>
              <a:path h="3713889" w="13923433">
                <a:moveTo>
                  <a:pt x="0" y="0"/>
                </a:moveTo>
                <a:lnTo>
                  <a:pt x="13923433" y="0"/>
                </a:lnTo>
                <a:lnTo>
                  <a:pt x="13923433" y="3713890"/>
                </a:lnTo>
                <a:lnTo>
                  <a:pt x="0" y="3713890"/>
                </a:lnTo>
                <a:lnTo>
                  <a:pt x="0" y="0"/>
                </a:lnTo>
                <a:close/>
              </a:path>
            </a:pathLst>
          </a:custGeom>
          <a:blipFill>
            <a:blip r:embed="rId4"/>
            <a:stretch>
              <a:fillRect l="0" t="-2345" r="-9508" b="-2345"/>
            </a:stretch>
          </a:blipFill>
        </p:spPr>
      </p:sp>
      <p:sp>
        <p:nvSpPr>
          <p:cNvPr name="Freeform 10" id="10"/>
          <p:cNvSpPr/>
          <p:nvPr/>
        </p:nvSpPr>
        <p:spPr>
          <a:xfrm flipH="false" flipV="false" rot="0">
            <a:off x="11975395" y="4929768"/>
            <a:ext cx="6312605" cy="5357232"/>
          </a:xfrm>
          <a:custGeom>
            <a:avLst/>
            <a:gdLst/>
            <a:ahLst/>
            <a:cxnLst/>
            <a:rect r="r" b="b" t="t" l="l"/>
            <a:pathLst>
              <a:path h="5357232" w="6312605">
                <a:moveTo>
                  <a:pt x="0" y="0"/>
                </a:moveTo>
                <a:lnTo>
                  <a:pt x="6312605" y="0"/>
                </a:lnTo>
                <a:lnTo>
                  <a:pt x="6312605" y="5357232"/>
                </a:lnTo>
                <a:lnTo>
                  <a:pt x="0" y="5357232"/>
                </a:lnTo>
                <a:lnTo>
                  <a:pt x="0" y="0"/>
                </a:lnTo>
                <a:close/>
              </a:path>
            </a:pathLst>
          </a:custGeom>
          <a:blipFill>
            <a:blip r:embed="rId5"/>
            <a:stretch>
              <a:fillRect l="0" t="-3175" r="-49522" b="-3175"/>
            </a:stretch>
          </a:blipFill>
        </p:spPr>
      </p:sp>
      <p:sp>
        <p:nvSpPr>
          <p:cNvPr name="TextBox 11" id="11"/>
          <p:cNvSpPr txBox="true"/>
          <p:nvPr/>
        </p:nvSpPr>
        <p:spPr>
          <a:xfrm rot="0">
            <a:off x="6066618" y="942975"/>
            <a:ext cx="10384838"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Time - Based Analysis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735712" y="2161236"/>
            <a:ext cx="16523588" cy="4506152"/>
          </a:xfrm>
          <a:prstGeom prst="rect">
            <a:avLst/>
          </a:prstGeom>
        </p:spPr>
        <p:txBody>
          <a:bodyPr anchor="t" rtlCol="false" tIns="0" lIns="0" bIns="0" rIns="0">
            <a:spAutoFit/>
          </a:bodyPr>
          <a:lstStyle/>
          <a:p>
            <a:pPr algn="l">
              <a:lnSpc>
                <a:spcPts val="5729"/>
              </a:lnSpc>
            </a:pPr>
          </a:p>
          <a:p>
            <a:pPr algn="l">
              <a:lnSpc>
                <a:spcPts val="5729"/>
              </a:lnSpc>
            </a:pPr>
          </a:p>
          <a:p>
            <a:pPr algn="l">
              <a:lnSpc>
                <a:spcPts val="4329"/>
              </a:lnSpc>
            </a:pPr>
            <a:r>
              <a:rPr lang="en-US" sz="3092" spc="-61">
                <a:solidFill>
                  <a:srgbClr val="191919"/>
                </a:solidFill>
                <a:latin typeface="Lato"/>
                <a:ea typeface="Lato"/>
                <a:cs typeface="Lato"/>
                <a:sym typeface="Lato"/>
              </a:rPr>
              <a:t>This project analyzed the Imdb Top 1000 movies dataset to explore various factors influencing a movie's success. The SQL queries provided insights into aspects such as gross revenue, ratings, votes, and genre trends.</a:t>
            </a:r>
          </a:p>
          <a:p>
            <a:pPr algn="l">
              <a:lnSpc>
                <a:spcPts val="5729"/>
              </a:lnSpc>
            </a:pPr>
          </a:p>
          <a:p>
            <a:pPr algn="l" marL="0" indent="0" lvl="0">
              <a:lnSpc>
                <a:spcPts val="5729"/>
              </a:lnSpc>
              <a:spcBef>
                <a:spcPct val="0"/>
              </a:spcBef>
            </a:pPr>
          </a:p>
        </p:txBody>
      </p:sp>
      <p:sp>
        <p:nvSpPr>
          <p:cNvPr name="TextBox 10" id="10"/>
          <p:cNvSpPr txBox="true"/>
          <p:nvPr/>
        </p:nvSpPr>
        <p:spPr>
          <a:xfrm rot="0">
            <a:off x="6090959" y="834056"/>
            <a:ext cx="4850130" cy="688961"/>
          </a:xfrm>
          <a:prstGeom prst="rect">
            <a:avLst/>
          </a:prstGeom>
        </p:spPr>
        <p:txBody>
          <a:bodyPr anchor="t" rtlCol="false" tIns="0" lIns="0" bIns="0" rIns="0">
            <a:spAutoFit/>
          </a:bodyPr>
          <a:lstStyle/>
          <a:p>
            <a:pPr algn="ctr">
              <a:lnSpc>
                <a:spcPts val="5600"/>
              </a:lnSpc>
            </a:pPr>
            <a:r>
              <a:rPr lang="en-US" sz="4000" b="true">
                <a:solidFill>
                  <a:srgbClr val="191919"/>
                </a:solidFill>
                <a:latin typeface="Lato Bold"/>
                <a:ea typeface="Lato Bold"/>
                <a:cs typeface="Lato Bold"/>
                <a:sym typeface="Lato Bold"/>
              </a:rPr>
              <a:t>Summary of Analysis: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59752" y="1456342"/>
            <a:ext cx="16523588" cy="7669721"/>
          </a:xfrm>
          <a:prstGeom prst="rect">
            <a:avLst/>
          </a:prstGeom>
        </p:spPr>
        <p:txBody>
          <a:bodyPr anchor="t" rtlCol="false" tIns="0" lIns="0" bIns="0" rIns="0">
            <a:spAutoFit/>
          </a:bodyPr>
          <a:lstStyle/>
          <a:p>
            <a:pPr algn="l">
              <a:lnSpc>
                <a:spcPts val="4609"/>
              </a:lnSpc>
            </a:pPr>
          </a:p>
          <a:p>
            <a:pPr algn="l">
              <a:lnSpc>
                <a:spcPts val="4609"/>
              </a:lnSpc>
            </a:pPr>
          </a:p>
          <a:p>
            <a:pPr algn="l" marL="602899" indent="-301449" lvl="1">
              <a:lnSpc>
                <a:spcPts val="3909"/>
              </a:lnSpc>
              <a:buFont typeface="Arial"/>
              <a:buChar char="•"/>
            </a:pPr>
            <a:r>
              <a:rPr lang="en-US" sz="2792" spc="-55">
                <a:solidFill>
                  <a:srgbClr val="191919"/>
                </a:solidFill>
                <a:latin typeface="Lato"/>
                <a:ea typeface="Lato"/>
                <a:cs typeface="Lato"/>
                <a:sym typeface="Lato"/>
              </a:rPr>
              <a:t>Highest Grossing Movies: The queries identified the highest-grossing movies and compared them by year.</a:t>
            </a:r>
          </a:p>
          <a:p>
            <a:pPr algn="l">
              <a:lnSpc>
                <a:spcPts val="3909"/>
              </a:lnSpc>
            </a:pPr>
          </a:p>
          <a:p>
            <a:pPr algn="l" marL="602899" indent="-301449" lvl="1">
              <a:lnSpc>
                <a:spcPts val="3909"/>
              </a:lnSpc>
              <a:buFont typeface="Arial"/>
              <a:buChar char="•"/>
            </a:pPr>
            <a:r>
              <a:rPr lang="en-US" sz="2792" spc="-55">
                <a:solidFill>
                  <a:srgbClr val="191919"/>
                </a:solidFill>
                <a:latin typeface="Lato"/>
                <a:ea typeface="Lato"/>
                <a:cs typeface="Lato"/>
                <a:sym typeface="Lato"/>
              </a:rPr>
              <a:t>Top-rated Movies: The highest-rated movies were explored, including those exceeding average ratings for specific genres and years.</a:t>
            </a:r>
          </a:p>
          <a:p>
            <a:pPr algn="l">
              <a:lnSpc>
                <a:spcPts val="3909"/>
              </a:lnSpc>
            </a:pPr>
          </a:p>
          <a:p>
            <a:pPr algn="l" marL="602899" indent="-301449" lvl="1">
              <a:lnSpc>
                <a:spcPts val="3909"/>
              </a:lnSpc>
              <a:buFont typeface="Arial"/>
              <a:buChar char="•"/>
            </a:pPr>
            <a:r>
              <a:rPr lang="en-US" sz="2792" spc="-55">
                <a:solidFill>
                  <a:srgbClr val="191919"/>
                </a:solidFill>
                <a:latin typeface="Lato"/>
                <a:ea typeface="Lato"/>
                <a:cs typeface="Lato"/>
                <a:sym typeface="Lato"/>
              </a:rPr>
              <a:t>Director &amp; Actor Impact: Insights into the top directors and actors were derived by analyzing their combined contributions to movie success.</a:t>
            </a:r>
          </a:p>
          <a:p>
            <a:pPr algn="l">
              <a:lnSpc>
                <a:spcPts val="3909"/>
              </a:lnSpc>
            </a:pPr>
          </a:p>
          <a:p>
            <a:pPr algn="l" marL="602899" indent="-301449" lvl="1">
              <a:lnSpc>
                <a:spcPts val="3909"/>
              </a:lnSpc>
              <a:buFont typeface="Arial"/>
              <a:buChar char="•"/>
            </a:pPr>
            <a:r>
              <a:rPr lang="en-US" sz="2792" spc="-55">
                <a:solidFill>
                  <a:srgbClr val="191919"/>
                </a:solidFill>
                <a:latin typeface="Lato"/>
                <a:ea typeface="Lato"/>
                <a:cs typeface="Lato"/>
                <a:sym typeface="Lato"/>
              </a:rPr>
              <a:t>Genre Trends: A genre-based analysis highlighted the most profitable and highly-rated genres.</a:t>
            </a:r>
          </a:p>
          <a:p>
            <a:pPr algn="l">
              <a:lnSpc>
                <a:spcPts val="3909"/>
              </a:lnSpc>
            </a:pPr>
          </a:p>
          <a:p>
            <a:pPr algn="l" marL="602899" indent="-301449" lvl="1">
              <a:lnSpc>
                <a:spcPts val="3909"/>
              </a:lnSpc>
              <a:buFont typeface="Arial"/>
              <a:buChar char="•"/>
            </a:pPr>
            <a:r>
              <a:rPr lang="en-US" sz="2792" spc="-55">
                <a:solidFill>
                  <a:srgbClr val="191919"/>
                </a:solidFill>
                <a:latin typeface="Lato"/>
                <a:ea typeface="Lato"/>
                <a:cs typeface="Lato"/>
                <a:sym typeface="Lato"/>
              </a:rPr>
              <a:t>Time-based Trends: The analysis revealed patterns in movie performance over the years, including highest-grossing and highest-rated films per year.</a:t>
            </a:r>
          </a:p>
          <a:p>
            <a:pPr algn="l" marL="0" indent="0" lvl="0">
              <a:lnSpc>
                <a:spcPts val="4609"/>
              </a:lnSpc>
              <a:spcBef>
                <a:spcPct val="0"/>
              </a:spcBef>
            </a:pPr>
          </a:p>
        </p:txBody>
      </p:sp>
      <p:sp>
        <p:nvSpPr>
          <p:cNvPr name="TextBox 10" id="10"/>
          <p:cNvSpPr txBox="true"/>
          <p:nvPr/>
        </p:nvSpPr>
        <p:spPr>
          <a:xfrm rot="0">
            <a:off x="7132280" y="834056"/>
            <a:ext cx="2767489" cy="688961"/>
          </a:xfrm>
          <a:prstGeom prst="rect">
            <a:avLst/>
          </a:prstGeom>
        </p:spPr>
        <p:txBody>
          <a:bodyPr anchor="t" rtlCol="false" tIns="0" lIns="0" bIns="0" rIns="0">
            <a:spAutoFit/>
          </a:bodyPr>
          <a:lstStyle/>
          <a:p>
            <a:pPr algn="ctr">
              <a:lnSpc>
                <a:spcPts val="5600"/>
              </a:lnSpc>
            </a:pPr>
            <a:r>
              <a:rPr lang="en-US" sz="4000" b="true">
                <a:solidFill>
                  <a:srgbClr val="191919"/>
                </a:solidFill>
                <a:latin typeface="Lato Bold"/>
                <a:ea typeface="Lato Bold"/>
                <a:cs typeface="Lato Bold"/>
                <a:sym typeface="Lato Bold"/>
              </a:rPr>
              <a:t>Key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778327" y="7417124"/>
            <a:ext cx="12710840" cy="1184047"/>
          </a:xfrm>
          <a:custGeom>
            <a:avLst/>
            <a:gdLst/>
            <a:ahLst/>
            <a:cxnLst/>
            <a:rect r="r" b="b" t="t" l="l"/>
            <a:pathLst>
              <a:path h="1184047" w="12710840">
                <a:moveTo>
                  <a:pt x="0" y="0"/>
                </a:moveTo>
                <a:lnTo>
                  <a:pt x="12710840" y="0"/>
                </a:lnTo>
                <a:lnTo>
                  <a:pt x="12710840" y="1184046"/>
                </a:lnTo>
                <a:lnTo>
                  <a:pt x="0" y="1184046"/>
                </a:lnTo>
                <a:lnTo>
                  <a:pt x="0" y="0"/>
                </a:lnTo>
                <a:close/>
              </a:path>
            </a:pathLst>
          </a:custGeom>
          <a:blipFill>
            <a:blip r:embed="rId2">
              <a:alphaModFix amt="72000"/>
            </a:blip>
            <a:stretch>
              <a:fillRect l="0" t="0" r="0" b="-208633"/>
            </a:stretch>
          </a:blipFill>
        </p:spPr>
      </p:sp>
      <p:grpSp>
        <p:nvGrpSpPr>
          <p:cNvPr name="Group 3" id="3"/>
          <p:cNvGrpSpPr/>
          <p:nvPr/>
        </p:nvGrpSpPr>
        <p:grpSpPr>
          <a:xfrm rot="0">
            <a:off x="0" y="0"/>
            <a:ext cx="18288000" cy="4491629"/>
            <a:chOff x="0" y="0"/>
            <a:chExt cx="4816593" cy="1182980"/>
          </a:xfrm>
        </p:grpSpPr>
        <p:sp>
          <p:nvSpPr>
            <p:cNvPr name="Freeform 4" id="4"/>
            <p:cNvSpPr/>
            <p:nvPr/>
          </p:nvSpPr>
          <p:spPr>
            <a:xfrm flipH="false" flipV="false" rot="0">
              <a:off x="0" y="0"/>
              <a:ext cx="4816592" cy="1182980"/>
            </a:xfrm>
            <a:custGeom>
              <a:avLst/>
              <a:gdLst/>
              <a:ahLst/>
              <a:cxnLst/>
              <a:rect r="r" b="b" t="t" l="l"/>
              <a:pathLst>
                <a:path h="1182980" w="4816592">
                  <a:moveTo>
                    <a:pt x="0" y="0"/>
                  </a:moveTo>
                  <a:lnTo>
                    <a:pt x="4816592" y="0"/>
                  </a:lnTo>
                  <a:lnTo>
                    <a:pt x="4816592" y="1182980"/>
                  </a:lnTo>
                  <a:lnTo>
                    <a:pt x="0" y="1182980"/>
                  </a:lnTo>
                  <a:close/>
                </a:path>
              </a:pathLst>
            </a:custGeom>
            <a:solidFill>
              <a:srgbClr val="106861"/>
            </a:solidFill>
            <a:ln cap="sq">
              <a:noFill/>
              <a:prstDash val="solid"/>
              <a:miter/>
            </a:ln>
          </p:spPr>
        </p:sp>
        <p:sp>
          <p:nvSpPr>
            <p:cNvPr name="TextBox 5" id="5"/>
            <p:cNvSpPr txBox="true"/>
            <p:nvPr/>
          </p:nvSpPr>
          <p:spPr>
            <a:xfrm>
              <a:off x="0" y="-19050"/>
              <a:ext cx="4816593" cy="120203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2757820" y="4626044"/>
            <a:ext cx="12731346" cy="5171309"/>
            <a:chOff x="0" y="0"/>
            <a:chExt cx="3353112" cy="1361991"/>
          </a:xfrm>
        </p:grpSpPr>
        <p:sp>
          <p:nvSpPr>
            <p:cNvPr name="Freeform 7" id="7"/>
            <p:cNvSpPr/>
            <p:nvPr/>
          </p:nvSpPr>
          <p:spPr>
            <a:xfrm flipH="false" flipV="false" rot="0">
              <a:off x="0" y="0"/>
              <a:ext cx="3353112" cy="1361991"/>
            </a:xfrm>
            <a:custGeom>
              <a:avLst/>
              <a:gdLst/>
              <a:ahLst/>
              <a:cxnLst/>
              <a:rect r="r" b="b" t="t" l="l"/>
              <a:pathLst>
                <a:path h="1361991" w="3353112">
                  <a:moveTo>
                    <a:pt x="57769" y="0"/>
                  </a:moveTo>
                  <a:lnTo>
                    <a:pt x="3295343" y="0"/>
                  </a:lnTo>
                  <a:cubicBezTo>
                    <a:pt x="3310664" y="0"/>
                    <a:pt x="3325358" y="6086"/>
                    <a:pt x="3336192" y="16920"/>
                  </a:cubicBezTo>
                  <a:cubicBezTo>
                    <a:pt x="3347026" y="27754"/>
                    <a:pt x="3353112" y="42448"/>
                    <a:pt x="3353112" y="57769"/>
                  </a:cubicBezTo>
                  <a:lnTo>
                    <a:pt x="3353112" y="1304221"/>
                  </a:lnTo>
                  <a:cubicBezTo>
                    <a:pt x="3353112" y="1319543"/>
                    <a:pt x="3347026" y="1334237"/>
                    <a:pt x="3336192" y="1345071"/>
                  </a:cubicBezTo>
                  <a:cubicBezTo>
                    <a:pt x="3325358" y="1355905"/>
                    <a:pt x="3310664" y="1361991"/>
                    <a:pt x="3295343" y="1361991"/>
                  </a:cubicBezTo>
                  <a:lnTo>
                    <a:pt x="57769" y="1361991"/>
                  </a:lnTo>
                  <a:cubicBezTo>
                    <a:pt x="42448" y="1361991"/>
                    <a:pt x="27754" y="1355905"/>
                    <a:pt x="16920" y="1345071"/>
                  </a:cubicBezTo>
                  <a:cubicBezTo>
                    <a:pt x="6086" y="1334237"/>
                    <a:pt x="0" y="1319543"/>
                    <a:pt x="0" y="1304221"/>
                  </a:cubicBezTo>
                  <a:lnTo>
                    <a:pt x="0" y="57769"/>
                  </a:lnTo>
                  <a:cubicBezTo>
                    <a:pt x="0" y="42448"/>
                    <a:pt x="6086" y="27754"/>
                    <a:pt x="16920" y="16920"/>
                  </a:cubicBezTo>
                  <a:cubicBezTo>
                    <a:pt x="27754" y="6086"/>
                    <a:pt x="42448" y="0"/>
                    <a:pt x="57769" y="0"/>
                  </a:cubicBezTo>
                  <a:close/>
                </a:path>
              </a:pathLst>
            </a:custGeom>
            <a:solidFill>
              <a:srgbClr val="F5C518"/>
            </a:solidFill>
            <a:ln cap="rnd">
              <a:noFill/>
              <a:prstDash val="solid"/>
              <a:round/>
            </a:ln>
          </p:spPr>
        </p:sp>
        <p:sp>
          <p:nvSpPr>
            <p:cNvPr name="TextBox 8" id="8"/>
            <p:cNvSpPr txBox="true"/>
            <p:nvPr/>
          </p:nvSpPr>
          <p:spPr>
            <a:xfrm>
              <a:off x="0" y="-38100"/>
              <a:ext cx="3353112" cy="1400091"/>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9" id="9"/>
          <p:cNvSpPr/>
          <p:nvPr/>
        </p:nvSpPr>
        <p:spPr>
          <a:xfrm flipH="false" flipV="false" rot="0">
            <a:off x="-517933" y="60374"/>
            <a:ext cx="19000555" cy="4431255"/>
          </a:xfrm>
          <a:custGeom>
            <a:avLst/>
            <a:gdLst/>
            <a:ahLst/>
            <a:cxnLst/>
            <a:rect r="r" b="b" t="t" l="l"/>
            <a:pathLst>
              <a:path h="4431255" w="19000555">
                <a:moveTo>
                  <a:pt x="0" y="0"/>
                </a:moveTo>
                <a:lnTo>
                  <a:pt x="19000555" y="0"/>
                </a:lnTo>
                <a:lnTo>
                  <a:pt x="19000555" y="4431255"/>
                </a:lnTo>
                <a:lnTo>
                  <a:pt x="0" y="4431255"/>
                </a:lnTo>
                <a:lnTo>
                  <a:pt x="0" y="0"/>
                </a:lnTo>
                <a:close/>
              </a:path>
            </a:pathLst>
          </a:custGeom>
          <a:blipFill>
            <a:blip r:embed="rId3"/>
            <a:stretch>
              <a:fillRect l="0" t="-63670" r="0" b="-93600"/>
            </a:stretch>
          </a:blipFill>
        </p:spPr>
      </p:sp>
      <p:sp>
        <p:nvSpPr>
          <p:cNvPr name="TextBox 10" id="10"/>
          <p:cNvSpPr txBox="true"/>
          <p:nvPr/>
        </p:nvSpPr>
        <p:spPr>
          <a:xfrm rot="0">
            <a:off x="3918055" y="6291114"/>
            <a:ext cx="10451890" cy="2538021"/>
          </a:xfrm>
          <a:prstGeom prst="rect">
            <a:avLst/>
          </a:prstGeom>
        </p:spPr>
        <p:txBody>
          <a:bodyPr anchor="t" rtlCol="false" tIns="0" lIns="0" bIns="0" rIns="0">
            <a:spAutoFit/>
          </a:bodyPr>
          <a:lstStyle/>
          <a:p>
            <a:pPr algn="ctr">
              <a:lnSpc>
                <a:spcPts val="4062"/>
              </a:lnSpc>
            </a:pPr>
            <a:r>
              <a:rPr lang="en-US" sz="2538">
                <a:solidFill>
                  <a:srgbClr val="000000"/>
                </a:solidFill>
                <a:latin typeface="Lato"/>
                <a:ea typeface="Lato"/>
                <a:cs typeface="Lato"/>
                <a:sym typeface="Lato"/>
              </a:rPr>
              <a:t>This project analyzes the Imdb Top 1000 movies dataset using SQL to explore trends in ratings, box office performance, and the influence of directors and actors. The goal is to identify top-performing movies, explore patterns over time, and understand how various factors like genre, rating, and cast impact movie success.</a:t>
            </a:r>
          </a:p>
        </p:txBody>
      </p:sp>
      <p:sp>
        <p:nvSpPr>
          <p:cNvPr name="TextBox 11" id="11"/>
          <p:cNvSpPr txBox="true"/>
          <p:nvPr/>
        </p:nvSpPr>
        <p:spPr>
          <a:xfrm rot="0">
            <a:off x="6304563" y="5029200"/>
            <a:ext cx="5678874" cy="930506"/>
          </a:xfrm>
          <a:prstGeom prst="rect">
            <a:avLst/>
          </a:prstGeom>
        </p:spPr>
        <p:txBody>
          <a:bodyPr anchor="t" rtlCol="false" tIns="0" lIns="0" bIns="0" rIns="0">
            <a:spAutoFit/>
          </a:bodyPr>
          <a:lstStyle/>
          <a:p>
            <a:pPr algn="ctr" marL="0" indent="0" lvl="0">
              <a:lnSpc>
                <a:spcPts val="7509"/>
              </a:lnSpc>
              <a:spcBef>
                <a:spcPct val="0"/>
              </a:spcBef>
            </a:pPr>
            <a:r>
              <a:rPr lang="en-US" b="true" sz="5364" spc="-107">
                <a:solidFill>
                  <a:srgbClr val="000000"/>
                </a:solidFill>
                <a:latin typeface="Lato Bold"/>
                <a:ea typeface="Lato Bold"/>
                <a:cs typeface="Lato Bold"/>
                <a:sym typeface="Lato Bold"/>
              </a:rPr>
              <a:t>INTRODUCTION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3595480"/>
            <a:ext cx="16523588" cy="3469196"/>
          </a:xfrm>
          <a:prstGeom prst="rect">
            <a:avLst/>
          </a:prstGeom>
        </p:spPr>
        <p:txBody>
          <a:bodyPr anchor="t" rtlCol="false" tIns="0" lIns="0" bIns="0" rIns="0">
            <a:spAutoFit/>
          </a:bodyPr>
          <a:lstStyle/>
          <a:p>
            <a:pPr algn="just" marL="0" indent="0" lvl="0">
              <a:lnSpc>
                <a:spcPts val="4609"/>
              </a:lnSpc>
              <a:spcBef>
                <a:spcPct val="0"/>
              </a:spcBef>
            </a:pPr>
            <a:r>
              <a:rPr lang="en-US" sz="3292" spc="-65">
                <a:solidFill>
                  <a:srgbClr val="191919"/>
                </a:solidFill>
                <a:latin typeface="Lato"/>
                <a:ea typeface="Lato"/>
                <a:cs typeface="Lato"/>
                <a:sym typeface="Lato"/>
              </a:rPr>
              <a:t>By evaluating these factors, the project reveals that successful movies are often those with a high number of votes, strong ratings, and significant gross revenue. Additionally, directors and actors play a crucial role in determining a movie's success, as seen in the analysis of top directors and actors. Furthermore, genre and certificate type also influence average ratings and revenues. The trends over time indicate that certain genres and specific time periods are more successful than others.</a:t>
            </a:r>
          </a:p>
        </p:txBody>
      </p:sp>
      <p:sp>
        <p:nvSpPr>
          <p:cNvPr name="TextBox 10" id="10"/>
          <p:cNvSpPr txBox="true"/>
          <p:nvPr/>
        </p:nvSpPr>
        <p:spPr>
          <a:xfrm rot="0">
            <a:off x="7264618" y="1558000"/>
            <a:ext cx="2502813" cy="688961"/>
          </a:xfrm>
          <a:prstGeom prst="rect">
            <a:avLst/>
          </a:prstGeom>
        </p:spPr>
        <p:txBody>
          <a:bodyPr anchor="t" rtlCol="false" tIns="0" lIns="0" bIns="0" rIns="0">
            <a:spAutoFit/>
          </a:bodyPr>
          <a:lstStyle/>
          <a:p>
            <a:pPr algn="ctr">
              <a:lnSpc>
                <a:spcPts val="5600"/>
              </a:lnSpc>
            </a:pPr>
            <a:r>
              <a:rPr lang="en-US" sz="4000" b="true">
                <a:solidFill>
                  <a:srgbClr val="191919"/>
                </a:solidFill>
                <a:latin typeface="Lato Bold"/>
                <a:ea typeface="Lato Bold"/>
                <a:cs typeface="Lato Bold"/>
                <a:sym typeface="Lato Bold"/>
              </a:rPr>
              <a:t>Conclusion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4033817"/>
            <a:ext cx="16523588" cy="1145096"/>
          </a:xfrm>
          <a:prstGeom prst="rect">
            <a:avLst/>
          </a:prstGeom>
        </p:spPr>
        <p:txBody>
          <a:bodyPr anchor="t" rtlCol="false" tIns="0" lIns="0" bIns="0" rIns="0">
            <a:spAutoFit/>
          </a:bodyPr>
          <a:lstStyle/>
          <a:p>
            <a:pPr algn="just" marL="0" indent="0" lvl="0">
              <a:lnSpc>
                <a:spcPts val="4609"/>
              </a:lnSpc>
              <a:spcBef>
                <a:spcPct val="0"/>
              </a:spcBef>
            </a:pPr>
            <a:r>
              <a:rPr lang="en-US" sz="3292" spc="-65">
                <a:solidFill>
                  <a:srgbClr val="191919"/>
                </a:solidFill>
                <a:latin typeface="Lato"/>
                <a:ea typeface="Lato"/>
                <a:cs typeface="Lato"/>
                <a:sym typeface="Lato"/>
              </a:rPr>
              <a:t>This analysis provides valuable insights for filmmakers, production houses, and investors to make informed decisions about future movie productions based on historical data trends.</a:t>
            </a:r>
          </a:p>
        </p:txBody>
      </p:sp>
      <p:sp>
        <p:nvSpPr>
          <p:cNvPr name="TextBox 10" id="10"/>
          <p:cNvSpPr txBox="true"/>
          <p:nvPr/>
        </p:nvSpPr>
        <p:spPr>
          <a:xfrm rot="0">
            <a:off x="5388073" y="1558000"/>
            <a:ext cx="6255901" cy="688961"/>
          </a:xfrm>
          <a:prstGeom prst="rect">
            <a:avLst/>
          </a:prstGeom>
        </p:spPr>
        <p:txBody>
          <a:bodyPr anchor="t" rtlCol="false" tIns="0" lIns="0" bIns="0" rIns="0">
            <a:spAutoFit/>
          </a:bodyPr>
          <a:lstStyle/>
          <a:p>
            <a:pPr algn="ctr">
              <a:lnSpc>
                <a:spcPts val="5600"/>
              </a:lnSpc>
            </a:pPr>
            <a:r>
              <a:rPr lang="en-US" sz="4000" b="true">
                <a:solidFill>
                  <a:srgbClr val="191919"/>
                </a:solidFill>
                <a:latin typeface="Lato Bold"/>
                <a:ea typeface="Lato Bold"/>
                <a:cs typeface="Lato Bold"/>
                <a:sym typeface="Lato Bold"/>
              </a:rPr>
              <a:t>Project Summary &amp; Insights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9871" y="2680192"/>
            <a:ext cx="8892659" cy="4924128"/>
            <a:chOff x="0" y="0"/>
            <a:chExt cx="2785608" cy="1542473"/>
          </a:xfrm>
        </p:grpSpPr>
        <p:sp>
          <p:nvSpPr>
            <p:cNvPr name="Freeform 3" id="3"/>
            <p:cNvSpPr/>
            <p:nvPr/>
          </p:nvSpPr>
          <p:spPr>
            <a:xfrm flipH="false" flipV="false" rot="0">
              <a:off x="0" y="0"/>
              <a:ext cx="2785608" cy="1542473"/>
            </a:xfrm>
            <a:custGeom>
              <a:avLst/>
              <a:gdLst/>
              <a:ahLst/>
              <a:cxnLst/>
              <a:rect r="r" b="b" t="t" l="l"/>
              <a:pathLst>
                <a:path h="1542473" w="2785608">
                  <a:moveTo>
                    <a:pt x="39177" y="0"/>
                  </a:moveTo>
                  <a:lnTo>
                    <a:pt x="2746431" y="0"/>
                  </a:lnTo>
                  <a:cubicBezTo>
                    <a:pt x="2768068" y="0"/>
                    <a:pt x="2785608" y="17540"/>
                    <a:pt x="2785608" y="39177"/>
                  </a:cubicBezTo>
                  <a:lnTo>
                    <a:pt x="2785608" y="1503296"/>
                  </a:lnTo>
                  <a:cubicBezTo>
                    <a:pt x="2785608" y="1524933"/>
                    <a:pt x="2768068" y="1542473"/>
                    <a:pt x="2746431" y="1542473"/>
                  </a:cubicBezTo>
                  <a:lnTo>
                    <a:pt x="39177" y="1542473"/>
                  </a:lnTo>
                  <a:cubicBezTo>
                    <a:pt x="17540" y="1542473"/>
                    <a:pt x="0" y="1524933"/>
                    <a:pt x="0" y="1503296"/>
                  </a:cubicBezTo>
                  <a:lnTo>
                    <a:pt x="0" y="39177"/>
                  </a:lnTo>
                  <a:cubicBezTo>
                    <a:pt x="0" y="17540"/>
                    <a:pt x="17540" y="0"/>
                    <a:pt x="39177" y="0"/>
                  </a:cubicBezTo>
                  <a:close/>
                </a:path>
              </a:pathLst>
            </a:custGeom>
            <a:solidFill>
              <a:srgbClr val="106861"/>
            </a:solidFill>
            <a:ln cap="rnd">
              <a:noFill/>
              <a:prstDash val="solid"/>
              <a:round/>
            </a:ln>
          </p:spPr>
        </p:sp>
        <p:sp>
          <p:nvSpPr>
            <p:cNvPr name="TextBox 4" id="4"/>
            <p:cNvSpPr txBox="true"/>
            <p:nvPr/>
          </p:nvSpPr>
          <p:spPr>
            <a:xfrm>
              <a:off x="0" y="-38100"/>
              <a:ext cx="2785608" cy="1580573"/>
            </a:xfrm>
            <a:prstGeom prst="rect">
              <a:avLst/>
            </a:prstGeom>
          </p:spPr>
          <p:txBody>
            <a:bodyPr anchor="ctr" rtlCol="false" tIns="50800" lIns="50800" bIns="50800" rIns="50800"/>
            <a:lstStyle/>
            <a:p>
              <a:pPr algn="ctr" marL="0" indent="0" lvl="0">
                <a:lnSpc>
                  <a:spcPts val="3035"/>
                </a:lnSpc>
                <a:spcBef>
                  <a:spcPct val="0"/>
                </a:spcBef>
              </a:pPr>
            </a:p>
          </p:txBody>
        </p:sp>
      </p:grpSp>
      <p:sp>
        <p:nvSpPr>
          <p:cNvPr name="Freeform 5" id="5"/>
          <p:cNvSpPr/>
          <p:nvPr/>
        </p:nvSpPr>
        <p:spPr>
          <a:xfrm flipH="false" flipV="false" rot="0">
            <a:off x="868394" y="2100713"/>
            <a:ext cx="6083085" cy="6083085"/>
          </a:xfrm>
          <a:custGeom>
            <a:avLst/>
            <a:gdLst/>
            <a:ahLst/>
            <a:cxnLst/>
            <a:rect r="r" b="b" t="t" l="l"/>
            <a:pathLst>
              <a:path h="6083085" w="6083085">
                <a:moveTo>
                  <a:pt x="0" y="0"/>
                </a:moveTo>
                <a:lnTo>
                  <a:pt x="6083085" y="0"/>
                </a:lnTo>
                <a:lnTo>
                  <a:pt x="6083085" y="6083086"/>
                </a:lnTo>
                <a:lnTo>
                  <a:pt x="0" y="60830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a:grpSpLocks noChangeAspect="true"/>
          </p:cNvGrpSpPr>
          <p:nvPr/>
        </p:nvGrpSpPr>
        <p:grpSpPr>
          <a:xfrm rot="0">
            <a:off x="1434840" y="2680192"/>
            <a:ext cx="4950194" cy="495017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54168" t="0" r="-23608" b="0"/>
              </a:stretch>
            </a:blipFill>
          </p:spPr>
        </p:sp>
      </p:grpSp>
      <p:grpSp>
        <p:nvGrpSpPr>
          <p:cNvPr name="Group 8" id="8"/>
          <p:cNvGrpSpPr/>
          <p:nvPr/>
        </p:nvGrpSpPr>
        <p:grpSpPr>
          <a:xfrm rot="0">
            <a:off x="7197737" y="4532216"/>
            <a:ext cx="42696" cy="2482460"/>
            <a:chOff x="0" y="0"/>
            <a:chExt cx="13374" cy="777626"/>
          </a:xfrm>
        </p:grpSpPr>
        <p:sp>
          <p:nvSpPr>
            <p:cNvPr name="Freeform 9" id="9"/>
            <p:cNvSpPr/>
            <p:nvPr/>
          </p:nvSpPr>
          <p:spPr>
            <a:xfrm flipH="false" flipV="false" rot="0">
              <a:off x="0" y="0"/>
              <a:ext cx="13374" cy="777626"/>
            </a:xfrm>
            <a:custGeom>
              <a:avLst/>
              <a:gdLst/>
              <a:ahLst/>
              <a:cxnLst/>
              <a:rect r="r" b="b" t="t" l="l"/>
              <a:pathLst>
                <a:path h="777626" w="13374">
                  <a:moveTo>
                    <a:pt x="0" y="0"/>
                  </a:moveTo>
                  <a:lnTo>
                    <a:pt x="13374" y="0"/>
                  </a:lnTo>
                  <a:lnTo>
                    <a:pt x="13374" y="777626"/>
                  </a:lnTo>
                  <a:lnTo>
                    <a:pt x="0" y="777626"/>
                  </a:lnTo>
                  <a:close/>
                </a:path>
              </a:pathLst>
            </a:custGeom>
            <a:solidFill>
              <a:srgbClr val="FFFFFF"/>
            </a:solidFill>
          </p:spPr>
        </p:sp>
        <p:sp>
          <p:nvSpPr>
            <p:cNvPr name="TextBox 10" id="10"/>
            <p:cNvSpPr txBox="true"/>
            <p:nvPr/>
          </p:nvSpPr>
          <p:spPr>
            <a:xfrm>
              <a:off x="0" y="-38100"/>
              <a:ext cx="13374" cy="815726"/>
            </a:xfrm>
            <a:prstGeom prst="rect">
              <a:avLst/>
            </a:prstGeom>
          </p:spPr>
          <p:txBody>
            <a:bodyPr anchor="ctr" rtlCol="false" tIns="50800" lIns="50800" bIns="50800" rIns="50800"/>
            <a:lstStyle/>
            <a:p>
              <a:pPr algn="ctr">
                <a:lnSpc>
                  <a:spcPts val="3035"/>
                </a:lnSpc>
              </a:pPr>
            </a:p>
          </p:txBody>
        </p:sp>
      </p:grpSp>
      <p:grpSp>
        <p:nvGrpSpPr>
          <p:cNvPr name="Group 11" id="11"/>
          <p:cNvGrpSpPr/>
          <p:nvPr/>
        </p:nvGrpSpPr>
        <p:grpSpPr>
          <a:xfrm rot="0">
            <a:off x="15811589" y="8007246"/>
            <a:ext cx="4201427" cy="420142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4" id="14"/>
          <p:cNvGrpSpPr/>
          <p:nvPr/>
        </p:nvGrpSpPr>
        <p:grpSpPr>
          <a:xfrm rot="0">
            <a:off x="-1868494" y="-2100713"/>
            <a:ext cx="4201427" cy="420142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16067950" y="6633635"/>
            <a:ext cx="762083" cy="7620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0" id="20"/>
          <p:cNvGrpSpPr/>
          <p:nvPr/>
        </p:nvGrpSpPr>
        <p:grpSpPr>
          <a:xfrm rot="0">
            <a:off x="-575233" y="9258300"/>
            <a:ext cx="1614906" cy="161490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TextBox 23" id="23"/>
          <p:cNvSpPr txBox="true"/>
          <p:nvPr/>
        </p:nvSpPr>
        <p:spPr>
          <a:xfrm rot="0">
            <a:off x="7488083" y="4663884"/>
            <a:ext cx="4690387" cy="861495"/>
          </a:xfrm>
          <a:prstGeom prst="rect">
            <a:avLst/>
          </a:prstGeom>
        </p:spPr>
        <p:txBody>
          <a:bodyPr anchor="t" rtlCol="false" tIns="0" lIns="0" bIns="0" rIns="0">
            <a:spAutoFit/>
          </a:bodyPr>
          <a:lstStyle/>
          <a:p>
            <a:pPr algn="l" marL="0" indent="0" lvl="0">
              <a:lnSpc>
                <a:spcPts val="7116"/>
              </a:lnSpc>
              <a:spcBef>
                <a:spcPct val="0"/>
              </a:spcBef>
            </a:pPr>
            <a:r>
              <a:rPr lang="en-US" b="true" sz="5082" spc="477">
                <a:solidFill>
                  <a:srgbClr val="FFFFFF"/>
                </a:solidFill>
                <a:latin typeface="Open Sauce Bold"/>
                <a:ea typeface="Open Sauce Bold"/>
                <a:cs typeface="Open Sauce Bold"/>
                <a:sym typeface="Open Sauce Bold"/>
              </a:rPr>
              <a:t>THANK TOU</a:t>
            </a:r>
          </a:p>
        </p:txBody>
      </p:sp>
      <p:sp>
        <p:nvSpPr>
          <p:cNvPr name="TextBox 24" id="24"/>
          <p:cNvSpPr txBox="true"/>
          <p:nvPr/>
        </p:nvSpPr>
        <p:spPr>
          <a:xfrm rot="0">
            <a:off x="7396999" y="5735346"/>
            <a:ext cx="4872554" cy="434268"/>
          </a:xfrm>
          <a:prstGeom prst="rect">
            <a:avLst/>
          </a:prstGeom>
        </p:spPr>
        <p:txBody>
          <a:bodyPr anchor="t" rtlCol="false" tIns="0" lIns="0" bIns="0" rIns="0">
            <a:spAutoFit/>
          </a:bodyPr>
          <a:lstStyle/>
          <a:p>
            <a:pPr algn="l" marL="0" indent="0" lvl="0">
              <a:lnSpc>
                <a:spcPts val="3655"/>
              </a:lnSpc>
              <a:spcBef>
                <a:spcPct val="0"/>
              </a:spcBef>
            </a:pPr>
            <a:r>
              <a:rPr lang="en-US" sz="2611" spc="-52">
                <a:solidFill>
                  <a:srgbClr val="FFFFFF"/>
                </a:solidFill>
                <a:latin typeface="Open Sauce"/>
                <a:ea typeface="Open Sauce"/>
                <a:cs typeface="Open Sauce"/>
                <a:sym typeface="Open Sauce"/>
              </a:rPr>
              <a:t>For watching this presentation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452713" y="1671632"/>
            <a:ext cx="7114963" cy="2902056"/>
          </a:xfrm>
          <a:custGeom>
            <a:avLst/>
            <a:gdLst/>
            <a:ahLst/>
            <a:cxnLst/>
            <a:rect r="r" b="b" t="t" l="l"/>
            <a:pathLst>
              <a:path h="2902056" w="7114963">
                <a:moveTo>
                  <a:pt x="0" y="0"/>
                </a:moveTo>
                <a:lnTo>
                  <a:pt x="7114963" y="0"/>
                </a:lnTo>
                <a:lnTo>
                  <a:pt x="7114963" y="2902056"/>
                </a:lnTo>
                <a:lnTo>
                  <a:pt x="0" y="2902056"/>
                </a:lnTo>
                <a:lnTo>
                  <a:pt x="0" y="0"/>
                </a:lnTo>
                <a:close/>
              </a:path>
            </a:pathLst>
          </a:custGeom>
          <a:blipFill>
            <a:blip r:embed="rId4"/>
            <a:stretch>
              <a:fillRect l="0" t="0" r="-60058" b="0"/>
            </a:stretch>
          </a:blipFill>
        </p:spPr>
      </p:sp>
      <p:sp>
        <p:nvSpPr>
          <p:cNvPr name="Freeform 10" id="10"/>
          <p:cNvSpPr/>
          <p:nvPr/>
        </p:nvSpPr>
        <p:spPr>
          <a:xfrm flipH="false" flipV="false" rot="0">
            <a:off x="194937" y="4520119"/>
            <a:ext cx="17875708" cy="5259785"/>
          </a:xfrm>
          <a:custGeom>
            <a:avLst/>
            <a:gdLst/>
            <a:ahLst/>
            <a:cxnLst/>
            <a:rect r="r" b="b" t="t" l="l"/>
            <a:pathLst>
              <a:path h="5259785" w="17875708">
                <a:moveTo>
                  <a:pt x="0" y="0"/>
                </a:moveTo>
                <a:lnTo>
                  <a:pt x="17875708" y="0"/>
                </a:lnTo>
                <a:lnTo>
                  <a:pt x="17875708" y="5259785"/>
                </a:lnTo>
                <a:lnTo>
                  <a:pt x="0" y="5259785"/>
                </a:lnTo>
                <a:lnTo>
                  <a:pt x="0" y="0"/>
                </a:lnTo>
                <a:close/>
              </a:path>
            </a:pathLst>
          </a:custGeom>
          <a:blipFill>
            <a:blip r:embed="rId5"/>
            <a:stretch>
              <a:fillRect l="-2258" t="-155" r="-15621" b="0"/>
            </a:stretch>
          </a:blipFill>
        </p:spPr>
      </p:sp>
      <p:sp>
        <p:nvSpPr>
          <p:cNvPr name="TextBox 11" id="11"/>
          <p:cNvSpPr txBox="true"/>
          <p:nvPr/>
        </p:nvSpPr>
        <p:spPr>
          <a:xfrm rot="0">
            <a:off x="6503445" y="497685"/>
            <a:ext cx="6064231"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Data Exploration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968148" y="3364505"/>
            <a:ext cx="12351703" cy="4894454"/>
          </a:xfrm>
          <a:custGeom>
            <a:avLst/>
            <a:gdLst/>
            <a:ahLst/>
            <a:cxnLst/>
            <a:rect r="r" b="b" t="t" l="l"/>
            <a:pathLst>
              <a:path h="4894454" w="12351703">
                <a:moveTo>
                  <a:pt x="0" y="0"/>
                </a:moveTo>
                <a:lnTo>
                  <a:pt x="12351704" y="0"/>
                </a:lnTo>
                <a:lnTo>
                  <a:pt x="12351704" y="4894453"/>
                </a:lnTo>
                <a:lnTo>
                  <a:pt x="0" y="4894453"/>
                </a:lnTo>
                <a:lnTo>
                  <a:pt x="0" y="0"/>
                </a:lnTo>
                <a:close/>
              </a:path>
            </a:pathLst>
          </a:custGeom>
          <a:blipFill>
            <a:blip r:embed="rId4"/>
            <a:stretch>
              <a:fillRect l="0" t="-11037" r="-73906" b="-3069"/>
            </a:stretch>
          </a:blipFill>
        </p:spPr>
      </p:sp>
      <p:sp>
        <p:nvSpPr>
          <p:cNvPr name="TextBox 10" id="10"/>
          <p:cNvSpPr txBox="true"/>
          <p:nvPr/>
        </p:nvSpPr>
        <p:spPr>
          <a:xfrm rot="0">
            <a:off x="5033851" y="1117636"/>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Data Cleaning &amp; Transformation</a:t>
            </a:r>
          </a:p>
        </p:txBody>
      </p:sp>
      <p:sp>
        <p:nvSpPr>
          <p:cNvPr name="TextBox 11" id="11"/>
          <p:cNvSpPr txBox="true"/>
          <p:nvPr/>
        </p:nvSpPr>
        <p:spPr>
          <a:xfrm rot="0">
            <a:off x="7104846" y="2180286"/>
            <a:ext cx="9003419" cy="580581"/>
          </a:xfrm>
          <a:prstGeom prst="rect">
            <a:avLst/>
          </a:prstGeom>
        </p:spPr>
        <p:txBody>
          <a:bodyPr anchor="t" rtlCol="false" tIns="0" lIns="0" bIns="0" rIns="0">
            <a:spAutoFit/>
          </a:bodyPr>
          <a:lstStyle/>
          <a:p>
            <a:pPr algn="l" marL="0" indent="0" lvl="0">
              <a:lnSpc>
                <a:spcPts val="4749"/>
              </a:lnSpc>
              <a:spcBef>
                <a:spcPct val="0"/>
              </a:spcBef>
            </a:pPr>
            <a:r>
              <a:rPr lang="en-US" b="true" sz="3392" spc="-67">
                <a:solidFill>
                  <a:srgbClr val="191919"/>
                </a:solidFill>
                <a:latin typeface="Lato Bold"/>
                <a:ea typeface="Lato Bold"/>
                <a:cs typeface="Lato Bold"/>
                <a:sym typeface="Lato Bold"/>
              </a:rPr>
              <a:t>Renaming Columns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729121" y="3158761"/>
            <a:ext cx="11716053" cy="6231904"/>
          </a:xfrm>
          <a:custGeom>
            <a:avLst/>
            <a:gdLst/>
            <a:ahLst/>
            <a:cxnLst/>
            <a:rect r="r" b="b" t="t" l="l"/>
            <a:pathLst>
              <a:path h="6231904" w="11716053">
                <a:moveTo>
                  <a:pt x="0" y="0"/>
                </a:moveTo>
                <a:lnTo>
                  <a:pt x="11716053" y="0"/>
                </a:lnTo>
                <a:lnTo>
                  <a:pt x="11716053" y="6231904"/>
                </a:lnTo>
                <a:lnTo>
                  <a:pt x="0" y="6231904"/>
                </a:lnTo>
                <a:lnTo>
                  <a:pt x="0" y="0"/>
                </a:lnTo>
                <a:close/>
              </a:path>
            </a:pathLst>
          </a:custGeom>
          <a:blipFill>
            <a:blip r:embed="rId4"/>
            <a:stretch>
              <a:fillRect l="0" t="-2095" r="-113926" b="-6494"/>
            </a:stretch>
          </a:blipFill>
        </p:spPr>
      </p:sp>
      <p:sp>
        <p:nvSpPr>
          <p:cNvPr name="TextBox 10" id="10"/>
          <p:cNvSpPr txBox="true"/>
          <p:nvPr/>
        </p:nvSpPr>
        <p:spPr>
          <a:xfrm rot="0">
            <a:off x="5033851" y="807661"/>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Data Cleaning &amp; Transformation</a:t>
            </a:r>
          </a:p>
        </p:txBody>
      </p:sp>
      <p:sp>
        <p:nvSpPr>
          <p:cNvPr name="TextBox 11" id="11"/>
          <p:cNvSpPr txBox="true"/>
          <p:nvPr/>
        </p:nvSpPr>
        <p:spPr>
          <a:xfrm rot="0">
            <a:off x="7199385" y="1923333"/>
            <a:ext cx="9003419" cy="580581"/>
          </a:xfrm>
          <a:prstGeom prst="rect">
            <a:avLst/>
          </a:prstGeom>
        </p:spPr>
        <p:txBody>
          <a:bodyPr anchor="t" rtlCol="false" tIns="0" lIns="0" bIns="0" rIns="0">
            <a:spAutoFit/>
          </a:bodyPr>
          <a:lstStyle/>
          <a:p>
            <a:pPr algn="l" marL="0" indent="0" lvl="0">
              <a:lnSpc>
                <a:spcPts val="4749"/>
              </a:lnSpc>
              <a:spcBef>
                <a:spcPct val="0"/>
              </a:spcBef>
            </a:pPr>
            <a:r>
              <a:rPr lang="en-US" b="true" sz="3392" spc="-67">
                <a:solidFill>
                  <a:srgbClr val="191919"/>
                </a:solidFill>
                <a:latin typeface="Lato Bold"/>
                <a:ea typeface="Lato Bold"/>
                <a:cs typeface="Lato Bold"/>
                <a:sym typeface="Lato Bold"/>
              </a:rPr>
              <a:t>Cleaning Data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3556180" y="3158761"/>
            <a:ext cx="11175640" cy="6345107"/>
          </a:xfrm>
          <a:custGeom>
            <a:avLst/>
            <a:gdLst/>
            <a:ahLst/>
            <a:cxnLst/>
            <a:rect r="r" b="b" t="t" l="l"/>
            <a:pathLst>
              <a:path h="6345107" w="11175640">
                <a:moveTo>
                  <a:pt x="0" y="0"/>
                </a:moveTo>
                <a:lnTo>
                  <a:pt x="11175640" y="0"/>
                </a:lnTo>
                <a:lnTo>
                  <a:pt x="11175640" y="6345108"/>
                </a:lnTo>
                <a:lnTo>
                  <a:pt x="0" y="6345108"/>
                </a:lnTo>
                <a:lnTo>
                  <a:pt x="0" y="0"/>
                </a:lnTo>
                <a:close/>
              </a:path>
            </a:pathLst>
          </a:custGeom>
          <a:blipFill>
            <a:blip r:embed="rId4"/>
            <a:stretch>
              <a:fillRect l="-682" t="-100" r="-101392" b="0"/>
            </a:stretch>
          </a:blipFill>
        </p:spPr>
      </p:sp>
      <p:sp>
        <p:nvSpPr>
          <p:cNvPr name="TextBox 10" id="10"/>
          <p:cNvSpPr txBox="true"/>
          <p:nvPr/>
        </p:nvSpPr>
        <p:spPr>
          <a:xfrm rot="0">
            <a:off x="4419837" y="762893"/>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Data Cleaning &amp; Transformation</a:t>
            </a:r>
          </a:p>
        </p:txBody>
      </p:sp>
      <p:sp>
        <p:nvSpPr>
          <p:cNvPr name="TextBox 11" id="11"/>
          <p:cNvSpPr txBox="true"/>
          <p:nvPr/>
        </p:nvSpPr>
        <p:spPr>
          <a:xfrm rot="0">
            <a:off x="6934858" y="1776301"/>
            <a:ext cx="9003419" cy="580581"/>
          </a:xfrm>
          <a:prstGeom prst="rect">
            <a:avLst/>
          </a:prstGeom>
        </p:spPr>
        <p:txBody>
          <a:bodyPr anchor="t" rtlCol="false" tIns="0" lIns="0" bIns="0" rIns="0">
            <a:spAutoFit/>
          </a:bodyPr>
          <a:lstStyle/>
          <a:p>
            <a:pPr algn="l" marL="0" indent="0" lvl="0">
              <a:lnSpc>
                <a:spcPts val="4749"/>
              </a:lnSpc>
              <a:spcBef>
                <a:spcPct val="0"/>
              </a:spcBef>
            </a:pPr>
            <a:r>
              <a:rPr lang="en-US" b="true" sz="3392" spc="-67">
                <a:solidFill>
                  <a:srgbClr val="191919"/>
                </a:solidFill>
                <a:latin typeface="Lato Bold"/>
                <a:ea typeface="Lato Bold"/>
                <a:cs typeface="Lato Bold"/>
                <a:sym typeface="Lato Bold"/>
              </a:rPr>
              <a:t>Cleaning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307532" y="7032444"/>
            <a:ext cx="1228028" cy="1226514"/>
            <a:chOff x="0" y="0"/>
            <a:chExt cx="323431" cy="323032"/>
          </a:xfrm>
        </p:grpSpPr>
        <p:sp>
          <p:nvSpPr>
            <p:cNvPr name="Freeform 6" id="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7" id="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046062" y="5918441"/>
            <a:ext cx="3205244" cy="2462632"/>
          </a:xfrm>
          <a:custGeom>
            <a:avLst/>
            <a:gdLst/>
            <a:ahLst/>
            <a:cxnLst/>
            <a:rect r="r" b="b" t="t" l="l"/>
            <a:pathLst>
              <a:path h="2462632" w="3205244">
                <a:moveTo>
                  <a:pt x="0" y="0"/>
                </a:moveTo>
                <a:lnTo>
                  <a:pt x="3205244" y="0"/>
                </a:lnTo>
                <a:lnTo>
                  <a:pt x="3205244" y="2462632"/>
                </a:lnTo>
                <a:lnTo>
                  <a:pt x="0" y="2462632"/>
                </a:lnTo>
                <a:lnTo>
                  <a:pt x="0" y="0"/>
                </a:lnTo>
                <a:close/>
              </a:path>
            </a:pathLst>
          </a:custGeom>
          <a:blipFill>
            <a:blip r:embed="rId4"/>
            <a:stretch>
              <a:fillRect l="-3393" t="0" r="-53230" b="-60583"/>
            </a:stretch>
          </a:blipFill>
        </p:spPr>
      </p:sp>
      <p:sp>
        <p:nvSpPr>
          <p:cNvPr name="Freeform 10" id="10"/>
          <p:cNvSpPr/>
          <p:nvPr/>
        </p:nvSpPr>
        <p:spPr>
          <a:xfrm flipH="false" flipV="false" rot="0">
            <a:off x="2871555" y="3158761"/>
            <a:ext cx="12489072" cy="2145408"/>
          </a:xfrm>
          <a:custGeom>
            <a:avLst/>
            <a:gdLst/>
            <a:ahLst/>
            <a:cxnLst/>
            <a:rect r="r" b="b" t="t" l="l"/>
            <a:pathLst>
              <a:path h="2145408" w="12489072">
                <a:moveTo>
                  <a:pt x="0" y="0"/>
                </a:moveTo>
                <a:lnTo>
                  <a:pt x="12489072" y="0"/>
                </a:lnTo>
                <a:lnTo>
                  <a:pt x="12489072" y="2145408"/>
                </a:lnTo>
                <a:lnTo>
                  <a:pt x="0" y="2145408"/>
                </a:lnTo>
                <a:lnTo>
                  <a:pt x="0" y="0"/>
                </a:lnTo>
                <a:close/>
              </a:path>
            </a:pathLst>
          </a:custGeom>
          <a:blipFill>
            <a:blip r:embed="rId5"/>
            <a:stretch>
              <a:fillRect l="0" t="-5522" r="-83863" b="-5522"/>
            </a:stretch>
          </a:blipFill>
        </p:spPr>
      </p:sp>
      <p:sp>
        <p:nvSpPr>
          <p:cNvPr name="TextBox 11" id="11"/>
          <p:cNvSpPr txBox="true"/>
          <p:nvPr/>
        </p:nvSpPr>
        <p:spPr>
          <a:xfrm rot="0">
            <a:off x="6575792" y="942975"/>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Aggregate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55562" y="-2462833"/>
            <a:ext cx="5621594" cy="562159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F5C51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8182645" y="6916711"/>
            <a:ext cx="1146171" cy="1132464"/>
            <a:chOff x="0" y="0"/>
            <a:chExt cx="323431" cy="319563"/>
          </a:xfrm>
        </p:grpSpPr>
        <p:sp>
          <p:nvSpPr>
            <p:cNvPr name="Freeform 6" id="6"/>
            <p:cNvSpPr/>
            <p:nvPr/>
          </p:nvSpPr>
          <p:spPr>
            <a:xfrm flipH="false" flipV="false" rot="0">
              <a:off x="0" y="0"/>
              <a:ext cx="323431" cy="319563"/>
            </a:xfrm>
            <a:custGeom>
              <a:avLst/>
              <a:gdLst/>
              <a:ahLst/>
              <a:cxnLst/>
              <a:rect r="r" b="b" t="t" l="l"/>
              <a:pathLst>
                <a:path h="319563" w="323431">
                  <a:moveTo>
                    <a:pt x="0" y="0"/>
                  </a:moveTo>
                  <a:lnTo>
                    <a:pt x="323431" y="0"/>
                  </a:lnTo>
                  <a:lnTo>
                    <a:pt x="323431" y="319563"/>
                  </a:lnTo>
                  <a:lnTo>
                    <a:pt x="0" y="319563"/>
                  </a:lnTo>
                  <a:close/>
                </a:path>
              </a:pathLst>
            </a:custGeom>
            <a:solidFill>
              <a:srgbClr val="FFFFFF"/>
            </a:solidFill>
          </p:spPr>
        </p:sp>
        <p:sp>
          <p:nvSpPr>
            <p:cNvPr name="TextBox 7" id="7"/>
            <p:cNvSpPr txBox="true"/>
            <p:nvPr/>
          </p:nvSpPr>
          <p:spPr>
            <a:xfrm>
              <a:off x="0" y="-114300"/>
              <a:ext cx="323431" cy="433863"/>
            </a:xfrm>
            <a:prstGeom prst="rect">
              <a:avLst/>
            </a:prstGeom>
          </p:spPr>
          <p:txBody>
            <a:bodyPr anchor="ctr" rtlCol="false" tIns="50800" lIns="50800" bIns="50800" rIns="50800"/>
            <a:lstStyle/>
            <a:p>
              <a:pPr algn="ctr">
                <a:lnSpc>
                  <a:spcPts val="8076"/>
                </a:lnSpc>
              </a:pPr>
            </a:p>
          </p:txBody>
        </p:sp>
      </p:grpSp>
      <p:sp>
        <p:nvSpPr>
          <p:cNvPr name="Freeform 8" id="8"/>
          <p:cNvSpPr/>
          <p:nvPr/>
        </p:nvSpPr>
        <p:spPr>
          <a:xfrm flipH="false" flipV="false" rot="0">
            <a:off x="194937" y="159762"/>
            <a:ext cx="1081549" cy="2087199"/>
          </a:xfrm>
          <a:custGeom>
            <a:avLst/>
            <a:gdLst/>
            <a:ahLst/>
            <a:cxnLst/>
            <a:rect r="r" b="b" t="t" l="l"/>
            <a:pathLst>
              <a:path h="2087199" w="1081549">
                <a:moveTo>
                  <a:pt x="0" y="0"/>
                </a:moveTo>
                <a:lnTo>
                  <a:pt x="1081549" y="0"/>
                </a:lnTo>
                <a:lnTo>
                  <a:pt x="1081549" y="2087199"/>
                </a:lnTo>
                <a:lnTo>
                  <a:pt x="0" y="2087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475984" y="2724471"/>
            <a:ext cx="8224496" cy="1810875"/>
          </a:xfrm>
          <a:custGeom>
            <a:avLst/>
            <a:gdLst/>
            <a:ahLst/>
            <a:cxnLst/>
            <a:rect r="r" b="b" t="t" l="l"/>
            <a:pathLst>
              <a:path h="1810875" w="8224496">
                <a:moveTo>
                  <a:pt x="0" y="0"/>
                </a:moveTo>
                <a:lnTo>
                  <a:pt x="8224496" y="0"/>
                </a:lnTo>
                <a:lnTo>
                  <a:pt x="8224496" y="1810875"/>
                </a:lnTo>
                <a:lnTo>
                  <a:pt x="0" y="1810875"/>
                </a:lnTo>
                <a:lnTo>
                  <a:pt x="0" y="0"/>
                </a:lnTo>
                <a:close/>
              </a:path>
            </a:pathLst>
          </a:custGeom>
          <a:blipFill>
            <a:blip r:embed="rId4"/>
            <a:stretch>
              <a:fillRect l="0" t="-12171" r="-204199" b="-12171"/>
            </a:stretch>
          </a:blipFill>
        </p:spPr>
      </p:sp>
      <p:sp>
        <p:nvSpPr>
          <p:cNvPr name="Freeform 10" id="10"/>
          <p:cNvSpPr/>
          <p:nvPr/>
        </p:nvSpPr>
        <p:spPr>
          <a:xfrm flipH="false" flipV="false" rot="0">
            <a:off x="6433961" y="5523153"/>
            <a:ext cx="4643540" cy="2787117"/>
          </a:xfrm>
          <a:custGeom>
            <a:avLst/>
            <a:gdLst/>
            <a:ahLst/>
            <a:cxnLst/>
            <a:rect r="r" b="b" t="t" l="l"/>
            <a:pathLst>
              <a:path h="2787117" w="4643540">
                <a:moveTo>
                  <a:pt x="0" y="0"/>
                </a:moveTo>
                <a:lnTo>
                  <a:pt x="4643540" y="0"/>
                </a:lnTo>
                <a:lnTo>
                  <a:pt x="4643540" y="2787117"/>
                </a:lnTo>
                <a:lnTo>
                  <a:pt x="0" y="2787117"/>
                </a:lnTo>
                <a:lnTo>
                  <a:pt x="0" y="0"/>
                </a:lnTo>
                <a:close/>
              </a:path>
            </a:pathLst>
          </a:custGeom>
          <a:blipFill>
            <a:blip r:embed="rId5"/>
            <a:stretch>
              <a:fillRect l="0" t="-542" r="-46061" b="-23166"/>
            </a:stretch>
          </a:blipFill>
        </p:spPr>
      </p:sp>
      <p:sp>
        <p:nvSpPr>
          <p:cNvPr name="TextBox 11" id="11"/>
          <p:cNvSpPr txBox="true"/>
          <p:nvPr/>
        </p:nvSpPr>
        <p:spPr>
          <a:xfrm rot="0">
            <a:off x="6575792" y="942975"/>
            <a:ext cx="9003419" cy="705677"/>
          </a:xfrm>
          <a:prstGeom prst="rect">
            <a:avLst/>
          </a:prstGeom>
        </p:spPr>
        <p:txBody>
          <a:bodyPr anchor="t" rtlCol="false" tIns="0" lIns="0" bIns="0" rIns="0">
            <a:spAutoFit/>
          </a:bodyPr>
          <a:lstStyle/>
          <a:p>
            <a:pPr algn="l" marL="0" indent="0" lvl="0">
              <a:lnSpc>
                <a:spcPts val="5729"/>
              </a:lnSpc>
              <a:spcBef>
                <a:spcPct val="0"/>
              </a:spcBef>
            </a:pPr>
            <a:r>
              <a:rPr lang="en-US" b="true" sz="4092" spc="-81">
                <a:solidFill>
                  <a:srgbClr val="191919"/>
                </a:solidFill>
                <a:latin typeface="Lato Bold"/>
                <a:ea typeface="Lato Bold"/>
                <a:cs typeface="Lato Bold"/>
                <a:sym typeface="Lato Bold"/>
              </a:rPr>
              <a:t>Aggregate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DAGhNTFzbb0</dc:identifier>
  <dcterms:modified xsi:type="dcterms:W3CDTF">2011-08-01T06:04:30Z</dcterms:modified>
  <cp:revision>1</cp:revision>
  <dc:title>White and Green Simple  Professional Business Project Presentation</dc:title>
</cp:coreProperties>
</file>